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9" r:id="rId1"/>
  </p:sldMasterIdLst>
  <p:notesMasterIdLst>
    <p:notesMasterId r:id="rId54"/>
  </p:notesMasterIdLst>
  <p:sldIdLst>
    <p:sldId id="256" r:id="rId2"/>
    <p:sldId id="257" r:id="rId3"/>
    <p:sldId id="258" r:id="rId4"/>
    <p:sldId id="295" r:id="rId5"/>
    <p:sldId id="296" r:id="rId6"/>
    <p:sldId id="297" r:id="rId7"/>
    <p:sldId id="298" r:id="rId8"/>
    <p:sldId id="299" r:id="rId9"/>
    <p:sldId id="259" r:id="rId10"/>
    <p:sldId id="300" r:id="rId11"/>
    <p:sldId id="301" r:id="rId12"/>
    <p:sldId id="302" r:id="rId13"/>
    <p:sldId id="291" r:id="rId14"/>
    <p:sldId id="290" r:id="rId15"/>
    <p:sldId id="303" r:id="rId16"/>
    <p:sldId id="304" r:id="rId17"/>
    <p:sldId id="305" r:id="rId18"/>
    <p:sldId id="306" r:id="rId19"/>
    <p:sldId id="307" r:id="rId20"/>
    <p:sldId id="308" r:id="rId21"/>
    <p:sldId id="261" r:id="rId22"/>
    <p:sldId id="262" r:id="rId23"/>
    <p:sldId id="263" r:id="rId24"/>
    <p:sldId id="264" r:id="rId25"/>
    <p:sldId id="309" r:id="rId26"/>
    <p:sldId id="310" r:id="rId27"/>
    <p:sldId id="265" r:id="rId28"/>
    <p:sldId id="266" r:id="rId29"/>
    <p:sldId id="267" r:id="rId30"/>
    <p:sldId id="268" r:id="rId31"/>
    <p:sldId id="292" r:id="rId32"/>
    <p:sldId id="293" r:id="rId33"/>
    <p:sldId id="269" r:id="rId34"/>
    <p:sldId id="270" r:id="rId35"/>
    <p:sldId id="271" r:id="rId36"/>
    <p:sldId id="272" r:id="rId37"/>
    <p:sldId id="273" r:id="rId38"/>
    <p:sldId id="294" r:id="rId39"/>
    <p:sldId id="274" r:id="rId40"/>
    <p:sldId id="275" r:id="rId41"/>
    <p:sldId id="276" r:id="rId42"/>
    <p:sldId id="277" r:id="rId43"/>
    <p:sldId id="278" r:id="rId44"/>
    <p:sldId id="279" r:id="rId45"/>
    <p:sldId id="280" r:id="rId46"/>
    <p:sldId id="281" r:id="rId47"/>
    <p:sldId id="282" r:id="rId48"/>
    <p:sldId id="283" r:id="rId49"/>
    <p:sldId id="284" r:id="rId50"/>
    <p:sldId id="285" r:id="rId51"/>
    <p:sldId id="286" r:id="rId52"/>
    <p:sldId id="287" r:id="rId53"/>
  </p:sldIdLst>
  <p:sldSz cx="9144000" cy="5143500" type="screen16x9"/>
  <p:notesSz cx="6858000" cy="9144000"/>
  <p:embeddedFontLst>
    <p:embeddedFont>
      <p:font typeface="Roboto Light" panose="020B0604020202020204" charset="0"/>
      <p:regular r:id="rId55"/>
      <p:bold r:id="rId56"/>
      <p:italic r:id="rId57"/>
      <p:boldItalic r:id="rId58"/>
    </p:embeddedFont>
    <p:embeddedFont>
      <p:font typeface="Roboto Mono" panose="020B0604020202020204" charset="0"/>
      <p:regular r:id="rId59"/>
      <p:bold r:id="rId60"/>
      <p:italic r:id="rId61"/>
      <p:boldItalic r:id="rId62"/>
    </p:embeddedFont>
    <p:embeddedFont>
      <p:font typeface="Roboto Medium" panose="020B0604020202020204" charset="0"/>
      <p:regular r:id="rId63"/>
      <p:bold r:id="rId64"/>
      <p:italic r:id="rId65"/>
      <p:boldItalic r:id="rId66"/>
    </p:embeddedFont>
    <p:embeddedFont>
      <p:font typeface="Roboto Mono Medium" panose="020B0604020202020204" charset="0"/>
      <p:regular r:id="rId67"/>
      <p:bold r:id="rId68"/>
      <p:italic r:id="rId69"/>
      <p:boldItalic r:id="rId70"/>
    </p:embeddedFont>
    <p:embeddedFont>
      <p:font typeface="Roboto" panose="020B0604020202020204" charset="0"/>
      <p:regular r:id="rId71"/>
      <p:bold r:id="rId72"/>
      <p:italic r:id="rId73"/>
      <p:boldItalic r:id="rId74"/>
    </p:embeddedFont>
    <p:embeddedFont>
      <p:font typeface="Roboto Thin" panose="020B0604020202020204" charset="0"/>
      <p:regular r:id="rId75"/>
      <p:bold r:id="rId76"/>
      <p:italic r:id="rId77"/>
      <p:boldItalic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814" autoAdjust="0"/>
  </p:normalViewPr>
  <p:slideViewPr>
    <p:cSldViewPr snapToGrid="0">
      <p:cViewPr>
        <p:scale>
          <a:sx n="70" d="100"/>
          <a:sy n="70" d="100"/>
        </p:scale>
        <p:origin x="1926" y="8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63" Type="http://schemas.openxmlformats.org/officeDocument/2006/relationships/font" Target="fonts/font9.fntdata"/><Relationship Id="rId68" Type="http://schemas.openxmlformats.org/officeDocument/2006/relationships/font" Target="fonts/font14.fntdata"/><Relationship Id="rId76" Type="http://schemas.openxmlformats.org/officeDocument/2006/relationships/font" Target="fonts/font22.fntdata"/><Relationship Id="rId7" Type="http://schemas.openxmlformats.org/officeDocument/2006/relationships/slide" Target="slides/slide6.xml"/><Relationship Id="rId71"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font" Target="fonts/font12.fntdata"/><Relationship Id="rId74" Type="http://schemas.openxmlformats.org/officeDocument/2006/relationships/font" Target="fonts/font20.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7.fntdata"/><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font" Target="fonts/font19.fntdata"/><Relationship Id="rId78" Type="http://schemas.openxmlformats.org/officeDocument/2006/relationships/font" Target="fonts/font24.fnt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77" Type="http://schemas.openxmlformats.org/officeDocument/2006/relationships/font" Target="fonts/font2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8.fntdata"/><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4f80a3047b_0_9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4f80a3047b_0_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580d3bca5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580d3bca5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r>
              <a:rPr lang="en-US" sz="1100" b="0" i="0" u="none" strike="noStrike" cap="none" dirty="0" smtClean="0">
                <a:solidFill>
                  <a:srgbClr val="000000"/>
                </a:solidFill>
                <a:effectLst/>
                <a:latin typeface="Arial"/>
                <a:ea typeface="Arial"/>
                <a:cs typeface="Arial"/>
                <a:sym typeface="Arial"/>
              </a:rPr>
              <a:t>* Its IP address. Without this, it doesn't know what traffic is for it and what isn't for it. </a:t>
            </a:r>
          </a:p>
          <a:p>
            <a:r>
              <a:rPr lang="en-US" sz="1100" b="0" i="0" u="none" strike="noStrike" cap="none" dirty="0" smtClean="0">
                <a:solidFill>
                  <a:srgbClr val="000000"/>
                </a:solidFill>
                <a:effectLst/>
                <a:latin typeface="Arial"/>
                <a:ea typeface="Arial"/>
                <a:cs typeface="Arial"/>
                <a:sym typeface="Arial"/>
              </a:rPr>
              <a:t>* A default gateway. This is where you send traffic that isn't local to you. It's usually the IP address of your router, or firewall, or whatever will be forwarding your traffic on to some other network that is beyond what is local.</a:t>
            </a:r>
          </a:p>
          <a:p>
            <a:r>
              <a:rPr lang="en-US" sz="1100" b="0" i="0" u="none" strike="noStrike" cap="none" dirty="0" smtClean="0">
                <a:solidFill>
                  <a:srgbClr val="000000"/>
                </a:solidFill>
                <a:effectLst/>
                <a:latin typeface="Arial"/>
                <a:ea typeface="Arial"/>
                <a:cs typeface="Arial"/>
                <a:sym typeface="Arial"/>
              </a:rPr>
              <a:t>* Subnet Mask: </a:t>
            </a:r>
            <a:r>
              <a:rPr lang="en-US" sz="1100" b="0" i="0" u="none" strike="noStrike" cap="none" dirty="0" err="1" smtClean="0">
                <a:solidFill>
                  <a:srgbClr val="000000"/>
                </a:solidFill>
                <a:effectLst/>
                <a:latin typeface="Arial"/>
                <a:ea typeface="Arial"/>
                <a:cs typeface="Arial"/>
                <a:sym typeface="Arial"/>
              </a:rPr>
              <a:t>Determiens</a:t>
            </a:r>
            <a:r>
              <a:rPr lang="en-US" sz="1100" b="0" i="0" u="none" strike="noStrike" cap="none" dirty="0" smtClean="0">
                <a:solidFill>
                  <a:srgbClr val="000000"/>
                </a:solidFill>
                <a:effectLst/>
                <a:latin typeface="Arial"/>
                <a:ea typeface="Arial"/>
                <a:cs typeface="Arial"/>
                <a:sym typeface="Arial"/>
              </a:rPr>
              <a:t> what gets sent to the default gateway vs what is local traffic. Your printer, your TV, your mom's computer, whatever. </a:t>
            </a:r>
          </a:p>
          <a:p>
            <a:r>
              <a:rPr lang="en-US" sz="1100" b="0" i="0" u="none" strike="noStrike" cap="none" dirty="0" smtClean="0">
                <a:solidFill>
                  <a:srgbClr val="000000"/>
                </a:solidFill>
                <a:effectLst/>
                <a:latin typeface="Arial"/>
                <a:ea typeface="Arial"/>
                <a:cs typeface="Arial"/>
                <a:sym typeface="Arial"/>
              </a:rPr>
              <a:t>    * If your subnet mask is incorrect you'll either be sending traffic that's supposed to be local out to computers outside your network or sending traffic </a:t>
            </a:r>
            <a:r>
              <a:rPr lang="en-US" sz="1100" b="0" i="0" u="none" strike="noStrike" cap="none" dirty="0" err="1" smtClean="0">
                <a:solidFill>
                  <a:srgbClr val="000000"/>
                </a:solidFill>
                <a:effectLst/>
                <a:latin typeface="Arial"/>
                <a:ea typeface="Arial"/>
                <a:cs typeface="Arial"/>
                <a:sym typeface="Arial"/>
              </a:rPr>
              <a:t>ment</a:t>
            </a:r>
            <a:r>
              <a:rPr lang="en-US" sz="1100" b="0" i="0" u="none" strike="noStrike" cap="none" dirty="0" smtClean="0">
                <a:solidFill>
                  <a:srgbClr val="000000"/>
                </a:solidFill>
                <a:effectLst/>
                <a:latin typeface="Arial"/>
                <a:ea typeface="Arial"/>
                <a:cs typeface="Arial"/>
                <a:sym typeface="Arial"/>
              </a:rPr>
              <a:t> for the internet will be sent locally, trying to use something like ARP, and timing out.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24001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580d3bca5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580d3bca5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r>
              <a:rPr lang="en-US" sz="1100" b="0" i="0" u="none" strike="noStrike" cap="none" dirty="0" smtClean="0">
                <a:solidFill>
                  <a:srgbClr val="000000"/>
                </a:solidFill>
                <a:effectLst/>
                <a:latin typeface="Arial"/>
                <a:ea typeface="Arial"/>
                <a:cs typeface="Arial"/>
                <a:sym typeface="Arial"/>
              </a:rPr>
              <a:t>* Its IP address. Without this, it doesn't know what traffic is for it and what isn't for it. </a:t>
            </a:r>
          </a:p>
          <a:p>
            <a:r>
              <a:rPr lang="en-US" sz="1100" b="0" i="0" u="none" strike="noStrike" cap="none" dirty="0" smtClean="0">
                <a:solidFill>
                  <a:srgbClr val="000000"/>
                </a:solidFill>
                <a:effectLst/>
                <a:latin typeface="Arial"/>
                <a:ea typeface="Arial"/>
                <a:cs typeface="Arial"/>
                <a:sym typeface="Arial"/>
              </a:rPr>
              <a:t>* A default gateway. This is where you send traffic that isn't local to you. It's usually the IP address of your router, or firewall, or whatever will be forwarding your traffic on to some other network that is beyond what is local.</a:t>
            </a:r>
          </a:p>
          <a:p>
            <a:r>
              <a:rPr lang="en-US" sz="1100" b="0" i="0" u="none" strike="noStrike" cap="none" dirty="0" smtClean="0">
                <a:solidFill>
                  <a:srgbClr val="000000"/>
                </a:solidFill>
                <a:effectLst/>
                <a:latin typeface="Arial"/>
                <a:ea typeface="Arial"/>
                <a:cs typeface="Arial"/>
                <a:sym typeface="Arial"/>
              </a:rPr>
              <a:t>* Subnet Mask: </a:t>
            </a:r>
            <a:r>
              <a:rPr lang="en-US" sz="1100" b="0" i="0" u="none" strike="noStrike" cap="none" dirty="0" err="1" smtClean="0">
                <a:solidFill>
                  <a:srgbClr val="000000"/>
                </a:solidFill>
                <a:effectLst/>
                <a:latin typeface="Arial"/>
                <a:ea typeface="Arial"/>
                <a:cs typeface="Arial"/>
                <a:sym typeface="Arial"/>
              </a:rPr>
              <a:t>Determiens</a:t>
            </a:r>
            <a:r>
              <a:rPr lang="en-US" sz="1100" b="0" i="0" u="none" strike="noStrike" cap="none" dirty="0" smtClean="0">
                <a:solidFill>
                  <a:srgbClr val="000000"/>
                </a:solidFill>
                <a:effectLst/>
                <a:latin typeface="Arial"/>
                <a:ea typeface="Arial"/>
                <a:cs typeface="Arial"/>
                <a:sym typeface="Arial"/>
              </a:rPr>
              <a:t> what gets sent to the default gateway vs what is local traffic. Your printer, your TV, your mom's computer, whatever. </a:t>
            </a:r>
          </a:p>
          <a:p>
            <a:r>
              <a:rPr lang="en-US" sz="1100" b="0" i="0" u="none" strike="noStrike" cap="none" dirty="0" smtClean="0">
                <a:solidFill>
                  <a:srgbClr val="000000"/>
                </a:solidFill>
                <a:effectLst/>
                <a:latin typeface="Arial"/>
                <a:ea typeface="Arial"/>
                <a:cs typeface="Arial"/>
                <a:sym typeface="Arial"/>
              </a:rPr>
              <a:t>    * If your subnet mask is incorrect you'll either be sending traffic that's supposed to be local out to computers outside your network or sending traffic </a:t>
            </a:r>
            <a:r>
              <a:rPr lang="en-US" sz="1100" b="0" i="0" u="none" strike="noStrike" cap="none" dirty="0" err="1" smtClean="0">
                <a:solidFill>
                  <a:srgbClr val="000000"/>
                </a:solidFill>
                <a:effectLst/>
                <a:latin typeface="Arial"/>
                <a:ea typeface="Arial"/>
                <a:cs typeface="Arial"/>
                <a:sym typeface="Arial"/>
              </a:rPr>
              <a:t>ment</a:t>
            </a:r>
            <a:r>
              <a:rPr lang="en-US" sz="1100" b="0" i="0" u="none" strike="noStrike" cap="none" dirty="0" smtClean="0">
                <a:solidFill>
                  <a:srgbClr val="000000"/>
                </a:solidFill>
                <a:effectLst/>
                <a:latin typeface="Arial"/>
                <a:ea typeface="Arial"/>
                <a:cs typeface="Arial"/>
                <a:sym typeface="Arial"/>
              </a:rPr>
              <a:t> for the internet will be sent locally, trying to use something like ARP, and timing out.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28878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580d3bca5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580d3bca5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r>
              <a:rPr lang="en-US" sz="1100" b="0" i="0" u="none" strike="noStrike" cap="none" dirty="0" smtClean="0">
                <a:solidFill>
                  <a:srgbClr val="000000"/>
                </a:solidFill>
                <a:effectLst/>
                <a:latin typeface="Arial"/>
                <a:ea typeface="Arial"/>
                <a:cs typeface="Arial"/>
                <a:sym typeface="Arial"/>
              </a:rPr>
              <a:t>* Its IP address. Without this, it doesn't know what traffic is for it and what isn't for it. </a:t>
            </a:r>
          </a:p>
          <a:p>
            <a:r>
              <a:rPr lang="en-US" sz="1100" b="0" i="0" u="none" strike="noStrike" cap="none" dirty="0" smtClean="0">
                <a:solidFill>
                  <a:srgbClr val="000000"/>
                </a:solidFill>
                <a:effectLst/>
                <a:latin typeface="Arial"/>
                <a:ea typeface="Arial"/>
                <a:cs typeface="Arial"/>
                <a:sym typeface="Arial"/>
              </a:rPr>
              <a:t>* A default gateway. This is where you send traffic that isn't local to you. It's usually the IP address of your router, or firewall, or whatever will be forwarding your traffic on to some other network that is beyond what is local.</a:t>
            </a:r>
          </a:p>
          <a:p>
            <a:r>
              <a:rPr lang="en-US" sz="1100" b="0" i="0" u="none" strike="noStrike" cap="none" dirty="0" smtClean="0">
                <a:solidFill>
                  <a:srgbClr val="000000"/>
                </a:solidFill>
                <a:effectLst/>
                <a:latin typeface="Arial"/>
                <a:ea typeface="Arial"/>
                <a:cs typeface="Arial"/>
                <a:sym typeface="Arial"/>
              </a:rPr>
              <a:t>* Subnet Mask: Determines what gets sent to the default gateway vs what is local traffic. Your printer, your TV, your mom's computer, whatever. </a:t>
            </a:r>
          </a:p>
          <a:p>
            <a:r>
              <a:rPr lang="en-US" sz="1100" b="0" i="0" u="none" strike="noStrike" cap="none" dirty="0" smtClean="0">
                <a:solidFill>
                  <a:srgbClr val="000000"/>
                </a:solidFill>
                <a:effectLst/>
                <a:latin typeface="Arial"/>
                <a:ea typeface="Arial"/>
                <a:cs typeface="Arial"/>
                <a:sym typeface="Arial"/>
              </a:rPr>
              <a:t>    * If your subnet mask is incorrect you'll either be sending traffic that's supposed to be local out to computers outside your network or sending traffic </a:t>
            </a:r>
            <a:r>
              <a:rPr lang="en-US" sz="1100" b="0" i="0" u="none" strike="noStrike" cap="none" dirty="0" err="1" smtClean="0">
                <a:solidFill>
                  <a:srgbClr val="000000"/>
                </a:solidFill>
                <a:effectLst/>
                <a:latin typeface="Arial"/>
                <a:ea typeface="Arial"/>
                <a:cs typeface="Arial"/>
                <a:sym typeface="Arial"/>
              </a:rPr>
              <a:t>ment</a:t>
            </a:r>
            <a:r>
              <a:rPr lang="en-US" sz="1100" b="0" i="0" u="none" strike="noStrike" cap="none" dirty="0" smtClean="0">
                <a:solidFill>
                  <a:srgbClr val="000000"/>
                </a:solidFill>
                <a:effectLst/>
                <a:latin typeface="Arial"/>
                <a:ea typeface="Arial"/>
                <a:cs typeface="Arial"/>
                <a:sym typeface="Arial"/>
              </a:rPr>
              <a:t> for the internet will be sent locally, trying to use something like ARP, and timing out.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5136616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580d3bca5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 name="Google Shape;1040;g580d3bca5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18299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580d3bca5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580d3bca5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921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580d3bca5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580d3bca5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Your home router has a little bit more of a complicated decision. It has to figure out if this is on its home network (192.168.1.something) or does it need to go somewhere else. It's not, so I'm going to use MY default gateway, which is your ISP's router.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420395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580d3bca5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580d3bca5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smtClean="0">
                <a:solidFill>
                  <a:srgbClr val="000000"/>
                </a:solidFill>
                <a:effectLst/>
                <a:latin typeface="Arial"/>
                <a:ea typeface="Arial"/>
                <a:cs typeface="Arial"/>
                <a:sym typeface="Arial"/>
              </a:rPr>
              <a:t> Your ISP has to figure out is this other customer traffic that has to go through one of my other interfaces to talk to customers or do I need keep going. </a:t>
            </a:r>
          </a:p>
          <a:p>
            <a:r>
              <a:rPr lang="en-US" sz="1100" b="0" i="0" u="none" strike="noStrike" cap="none" dirty="0" smtClean="0">
                <a:solidFill>
                  <a:srgbClr val="000000"/>
                </a:solidFill>
                <a:effectLst/>
                <a:latin typeface="Arial"/>
                <a:ea typeface="Arial"/>
                <a:cs typeface="Arial"/>
                <a:sym typeface="Arial"/>
              </a:rPr>
              <a:t>During all of this, each router asks itself "Do I know where to send this? No? I'm </a:t>
            </a:r>
            <a:r>
              <a:rPr lang="en-US" sz="1100" b="0" i="0" u="none" strike="noStrike" cap="none" dirty="0" err="1" smtClean="0">
                <a:solidFill>
                  <a:srgbClr val="000000"/>
                </a:solidFill>
                <a:effectLst/>
                <a:latin typeface="Arial"/>
                <a:ea typeface="Arial"/>
                <a:cs typeface="Arial"/>
                <a:sym typeface="Arial"/>
              </a:rPr>
              <a:t>gonna</a:t>
            </a:r>
            <a:r>
              <a:rPr lang="en-US" sz="1100" b="0" i="0" u="none" strike="noStrike" cap="none" dirty="0" smtClean="0">
                <a:solidFill>
                  <a:srgbClr val="000000"/>
                </a:solidFill>
                <a:effectLst/>
                <a:latin typeface="Arial"/>
                <a:ea typeface="Arial"/>
                <a:cs typeface="Arial"/>
                <a:sym typeface="Arial"/>
              </a:rPr>
              <a:t> send it to my gateway."</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6879740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580d3bca5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580d3bca5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smtClean="0">
                <a:solidFill>
                  <a:srgbClr val="000000"/>
                </a:solidFill>
                <a:effectLst/>
                <a:latin typeface="Arial"/>
                <a:ea typeface="Arial"/>
                <a:cs typeface="Arial"/>
                <a:sym typeface="Arial"/>
              </a:rPr>
              <a:t> Your ISP has to figure out is this other customer traffic that has to go through one of my other interfaces to talk to customers or do I need keep going. </a:t>
            </a:r>
          </a:p>
          <a:p>
            <a:r>
              <a:rPr lang="en-US" sz="1100" b="0" i="0" u="none" strike="noStrike" cap="none" dirty="0" smtClean="0">
                <a:solidFill>
                  <a:srgbClr val="000000"/>
                </a:solidFill>
                <a:effectLst/>
                <a:latin typeface="Arial"/>
                <a:ea typeface="Arial"/>
                <a:cs typeface="Arial"/>
                <a:sym typeface="Arial"/>
              </a:rPr>
              <a:t>During all of this, each router asks itself "Do I know where to send this? No? I'm </a:t>
            </a:r>
            <a:r>
              <a:rPr lang="en-US" sz="1100" b="0" i="0" u="none" strike="noStrike" cap="none" dirty="0" err="1" smtClean="0">
                <a:solidFill>
                  <a:srgbClr val="000000"/>
                </a:solidFill>
                <a:effectLst/>
                <a:latin typeface="Arial"/>
                <a:ea typeface="Arial"/>
                <a:cs typeface="Arial"/>
                <a:sym typeface="Arial"/>
              </a:rPr>
              <a:t>gonna</a:t>
            </a:r>
            <a:r>
              <a:rPr lang="en-US" sz="1100" b="0" i="0" u="none" strike="noStrike" cap="none" dirty="0" smtClean="0">
                <a:solidFill>
                  <a:srgbClr val="000000"/>
                </a:solidFill>
                <a:effectLst/>
                <a:latin typeface="Arial"/>
                <a:ea typeface="Arial"/>
                <a:cs typeface="Arial"/>
                <a:sym typeface="Arial"/>
              </a:rPr>
              <a:t> send it to my gateway."</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4978202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580d3bca5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580d3bca5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smtClean="0">
                <a:solidFill>
                  <a:srgbClr val="000000"/>
                </a:solidFill>
                <a:effectLst/>
                <a:latin typeface="Arial"/>
                <a:ea typeface="Arial"/>
                <a:cs typeface="Arial"/>
                <a:sym typeface="Arial"/>
              </a:rPr>
              <a:t>Eventually, you'll get to a router that knows every direction/decision. It has no default gateway. This is called a backbone router. It is a router that knows, given any IP address, where the packet needs to go.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0155444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580d3bca5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580d3bca5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smtClean="0">
                <a:solidFill>
                  <a:srgbClr val="000000"/>
                </a:solidFill>
                <a:effectLst/>
                <a:latin typeface="Arial"/>
                <a:ea typeface="Arial"/>
                <a:cs typeface="Arial"/>
                <a:sym typeface="Arial"/>
              </a:rPr>
              <a:t>Eventually, you'll get to a router that knows every direction/decision. It has no default gateway. This is called a backbone router. It is a router that knows, given any IP address, where the packet needs to go.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83684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4ff33a291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4ff33a291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580d3bca5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580d3bca5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580d3bca54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580d3bca54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580d3bca54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580d3bca54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As the packet moves across the internet, anyone intercepting</a:t>
            </a:r>
            <a:r>
              <a:rPr lang="en-US" baseline="0" dirty="0" smtClean="0"/>
              <a:t> it can see who sent it and where it was intended to go, in addition to where it’s been. </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580d3bca54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 name="Google Shape;1080;g580d3bca54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580d3bca5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580d3bca5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08813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580d3bca5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580d3bca5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When someone is sending you a letter conventionally, the mail is routed to your local post office based on the full address. We will compare this with routing of IP over the internet. The post office the mail was sent from could care less about your oak tree.</a:t>
            </a:r>
          </a:p>
          <a:p>
            <a:pPr marL="0" lvl="0" indent="0" algn="l" rtl="0">
              <a:spcBef>
                <a:spcPts val="0"/>
              </a:spcBef>
              <a:spcAft>
                <a:spcPts val="0"/>
              </a:spcAft>
              <a:buNone/>
            </a:pPr>
            <a:endParaRPr lang="en-US" sz="1100" b="0" i="0" u="none" strike="noStrike" cap="none" dirty="0" smtClean="0">
              <a:solidFill>
                <a:srgbClr val="000000"/>
              </a:solidFill>
              <a:effectLst/>
              <a:latin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In the conventional method, the post man would organize his deliveries by street, and go house to house delivering the mail</a:t>
            </a:r>
          </a:p>
          <a:p>
            <a:pPr marL="0" lvl="0" indent="0" algn="l" rtl="0">
              <a:spcBef>
                <a:spcPts val="0"/>
              </a:spcBef>
              <a:spcAft>
                <a:spcPts val="0"/>
              </a:spcAft>
              <a:buNone/>
            </a:pPr>
            <a:endParaRPr lang="en-US" sz="1100" b="0" i="0" u="none" strike="noStrike" cap="none" smtClean="0">
              <a:solidFill>
                <a:srgbClr val="000000"/>
              </a:solidFill>
              <a:effectLst/>
              <a:latin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111121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580d3bca54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580d3bca5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580d3bca54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580d3bca54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g580d3bca54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9" name="Google Shape;1099;g580d3bca54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g580d3bca54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5" name="Google Shape;1105;g580d3bca54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580d3bca5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 name="Google Shape;1040;g580d3bca5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g580d3bca54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9" name="Google Shape;1099;g580d3bca54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4722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g580d3bca54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5" name="Google Shape;1105;g580d3bca54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For example, when you run ls, the operating system has 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Load the code within the ls program into memory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Read and execute the code with the CPU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Clean up after the program finishes running (free up memory that the program has finished using; remove temporary files it saved;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u="none" strike="noStrike" kern="1200" cap="none" dirty="0" smtClean="0">
                <a:solidFill>
                  <a:schemeClr val="tx1"/>
                </a:solidFill>
                <a:effectLst/>
                <a:latin typeface="Arial"/>
                <a:ea typeface="Arial"/>
                <a:cs typeface="Arial"/>
                <a:sym typeface="Arial"/>
              </a:rPr>
              <a:t>each of these multiple processes must compete for resources.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900649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580d3bca54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 name="Google Shape;1113;g580d3bca54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580d3bca54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580d3bca54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g580d3bca54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7" name="Google Shape;1127;g580d3bca54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580d3bca54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580d3bca54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580d3bca54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580d3bca54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580d3bca54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580d3bca54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1100" b="0" i="0" u="none" strike="noStrike" cap="none" baseline="0" dirty="0" smtClean="0">
                <a:solidFill>
                  <a:srgbClr val="000000"/>
                </a:solidFill>
                <a:latin typeface="Arial"/>
                <a:ea typeface="Arial"/>
                <a:cs typeface="Arial"/>
                <a:sym typeface="Arial"/>
              </a:rPr>
              <a:t>Linux doesn’t have a physical drive (such as the </a:t>
            </a:r>
            <a:r>
              <a:rPr lang="en-US" sz="1100" b="0" i="1" u="none" strike="noStrike" cap="none" baseline="0" dirty="0" smtClean="0">
                <a:solidFill>
                  <a:srgbClr val="000000"/>
                </a:solidFill>
                <a:latin typeface="Arial"/>
                <a:ea typeface="Arial"/>
                <a:cs typeface="Arial"/>
                <a:sym typeface="Arial"/>
              </a:rPr>
              <a:t>C: </a:t>
            </a:r>
            <a:r>
              <a:rPr lang="en-US" sz="1100" b="0" i="0" u="none" strike="noStrike" cap="none" baseline="0" dirty="0" smtClean="0">
                <a:solidFill>
                  <a:srgbClr val="000000"/>
                </a:solidFill>
                <a:latin typeface="Arial"/>
                <a:ea typeface="Arial"/>
                <a:cs typeface="Arial"/>
                <a:sym typeface="Arial"/>
              </a:rPr>
              <a:t>drive) at the base of the </a:t>
            </a:r>
            <a:r>
              <a:rPr lang="en-US" sz="1100" b="0" i="0" u="none" strike="noStrike" cap="none" baseline="0" dirty="0" err="1" smtClean="0">
                <a:solidFill>
                  <a:srgbClr val="000000"/>
                </a:solidFill>
                <a:latin typeface="Arial"/>
                <a:ea typeface="Arial"/>
                <a:cs typeface="Arial"/>
                <a:sym typeface="Arial"/>
              </a:rPr>
              <a:t>filesystem</a:t>
            </a:r>
            <a:r>
              <a:rPr lang="en-US" sz="1100" b="0" i="0" u="none" strike="noStrike" cap="none" baseline="0" dirty="0" smtClean="0">
                <a:solidFill>
                  <a:srgbClr val="000000"/>
                </a:solidFill>
                <a:latin typeface="Arial"/>
                <a:ea typeface="Arial"/>
                <a:cs typeface="Arial"/>
                <a:sym typeface="Arial"/>
              </a:rPr>
              <a:t> but uses a logical </a:t>
            </a:r>
            <a:r>
              <a:rPr lang="en-US" sz="1100" b="0" i="0" u="none" strike="noStrike" cap="none" baseline="0" dirty="0" err="1" smtClean="0">
                <a:solidFill>
                  <a:srgbClr val="000000"/>
                </a:solidFill>
                <a:latin typeface="Arial"/>
                <a:ea typeface="Arial"/>
                <a:cs typeface="Arial"/>
                <a:sym typeface="Arial"/>
              </a:rPr>
              <a:t>filesystem</a:t>
            </a:r>
            <a:r>
              <a:rPr lang="en-US" sz="1100" b="0" i="0" u="none" strike="noStrike" cap="none" baseline="0" dirty="0" smtClean="0">
                <a:solidFill>
                  <a:srgbClr val="000000"/>
                </a:solidFill>
                <a:latin typeface="Arial"/>
                <a:ea typeface="Arial"/>
                <a:cs typeface="Arial"/>
                <a:sym typeface="Arial"/>
              </a:rPr>
              <a:t> instead. At the very top of the </a:t>
            </a:r>
            <a:r>
              <a:rPr lang="en-US" sz="1100" b="0" i="0" u="none" strike="noStrike" cap="none" baseline="0" dirty="0" err="1" smtClean="0">
                <a:solidFill>
                  <a:srgbClr val="000000"/>
                </a:solidFill>
                <a:latin typeface="Arial"/>
                <a:ea typeface="Arial"/>
                <a:cs typeface="Arial"/>
                <a:sym typeface="Arial"/>
              </a:rPr>
              <a:t>filesystem</a:t>
            </a:r>
            <a:r>
              <a:rPr lang="en-US" sz="1100" b="0" i="0" u="none" strike="noStrike" cap="none" baseline="0" dirty="0" smtClean="0">
                <a:solidFill>
                  <a:srgbClr val="000000"/>
                </a:solidFill>
                <a:latin typeface="Arial"/>
                <a:ea typeface="Arial"/>
                <a:cs typeface="Arial"/>
                <a:sym typeface="Arial"/>
              </a:rPr>
              <a:t> structure is </a:t>
            </a:r>
            <a:r>
              <a:rPr lang="en-US" sz="1100" b="0" i="1" u="none" strike="noStrike" cap="none" baseline="0" dirty="0" smtClean="0">
                <a:solidFill>
                  <a:srgbClr val="000000"/>
                </a:solidFill>
                <a:latin typeface="Arial"/>
                <a:ea typeface="Arial"/>
                <a:cs typeface="Arial"/>
                <a:sym typeface="Arial"/>
              </a:rPr>
              <a:t>/</a:t>
            </a:r>
            <a:r>
              <a:rPr lang="en-US" sz="1100" b="0" i="0" u="none" strike="noStrike" cap="none" baseline="0" dirty="0" smtClean="0">
                <a:solidFill>
                  <a:srgbClr val="000000"/>
                </a:solidFill>
                <a:latin typeface="Arial"/>
                <a:ea typeface="Arial"/>
                <a:cs typeface="Arial"/>
                <a:sym typeface="Arial"/>
              </a:rPr>
              <a:t>, which is often referred to as the </a:t>
            </a:r>
            <a:r>
              <a:rPr lang="en-US" sz="1100" b="0" i="1" u="none" strike="noStrike" cap="none" baseline="0" dirty="0" smtClean="0">
                <a:solidFill>
                  <a:srgbClr val="000000"/>
                </a:solidFill>
                <a:latin typeface="Arial"/>
                <a:ea typeface="Arial"/>
                <a:cs typeface="Arial"/>
                <a:sym typeface="Arial"/>
              </a:rPr>
              <a:t>root </a:t>
            </a:r>
            <a:r>
              <a:rPr lang="en-US" sz="1100" b="0" i="0" u="none" strike="noStrike" cap="none" baseline="0" dirty="0" smtClean="0">
                <a:solidFill>
                  <a:srgbClr val="000000"/>
                </a:solidFill>
                <a:latin typeface="Arial"/>
                <a:ea typeface="Arial"/>
                <a:cs typeface="Arial"/>
                <a:sym typeface="Arial"/>
              </a:rPr>
              <a:t>of the </a:t>
            </a:r>
            <a:r>
              <a:rPr lang="en-US" sz="1100" b="0" i="0" u="none" strike="noStrike" cap="none" baseline="0" dirty="0" err="1" smtClean="0">
                <a:solidFill>
                  <a:srgbClr val="000000"/>
                </a:solidFill>
                <a:latin typeface="Arial"/>
                <a:ea typeface="Arial"/>
                <a:cs typeface="Arial"/>
                <a:sym typeface="Arial"/>
              </a:rPr>
              <a:t>filesystem</a:t>
            </a:r>
            <a:r>
              <a:rPr lang="en-US" sz="1100" b="0" i="0" u="none" strike="noStrike" cap="none" baseline="0" dirty="0" smtClean="0">
                <a:solidFill>
                  <a:srgbClr val="000000"/>
                </a:solidFill>
                <a:latin typeface="Arial"/>
                <a:ea typeface="Arial"/>
                <a:cs typeface="Arial"/>
                <a:sym typeface="Arial"/>
              </a:rPr>
              <a:t>, as if it were an </a:t>
            </a:r>
            <a:r>
              <a:rPr lang="en-US" sz="1100" b="0" i="0" u="none" strike="noStrike" cap="none" baseline="0" dirty="0" err="1" smtClean="0">
                <a:solidFill>
                  <a:srgbClr val="000000"/>
                </a:solidFill>
                <a:latin typeface="Arial"/>
                <a:ea typeface="Arial"/>
                <a:cs typeface="Arial"/>
                <a:sym typeface="Arial"/>
              </a:rPr>
              <a:t>upsidedown</a:t>
            </a:r>
            <a:r>
              <a:rPr lang="en-US" sz="1100" b="0" i="0" u="none" strike="noStrike" cap="none" baseline="0" dirty="0" smtClean="0">
                <a:solidFill>
                  <a:srgbClr val="000000"/>
                </a:solidFill>
                <a:latin typeface="Arial"/>
                <a:ea typeface="Arial"/>
                <a:cs typeface="Arial"/>
                <a:sym typeface="Arial"/>
              </a:rPr>
              <a:t> tree. Keep in mind that this is different from the root user. The root (</a:t>
            </a:r>
            <a:r>
              <a:rPr lang="en-US" sz="1100" b="0" i="1" u="none" strike="noStrike" cap="none" baseline="0" dirty="0" smtClean="0">
                <a:solidFill>
                  <a:srgbClr val="000000"/>
                </a:solidFill>
                <a:latin typeface="Arial"/>
                <a:ea typeface="Arial"/>
                <a:cs typeface="Arial"/>
                <a:sym typeface="Arial"/>
              </a:rPr>
              <a:t>/</a:t>
            </a:r>
            <a:r>
              <a:rPr lang="en-US" sz="1100" b="0" i="0" u="none" strike="noStrike" cap="none" baseline="0" dirty="0" smtClean="0">
                <a:solidFill>
                  <a:srgbClr val="000000"/>
                </a:solidFill>
                <a:latin typeface="Arial"/>
                <a:ea typeface="Arial"/>
                <a:cs typeface="Arial"/>
                <a:sym typeface="Arial"/>
              </a:rPr>
              <a:t>) of the </a:t>
            </a:r>
            <a:r>
              <a:rPr lang="en-US" sz="1100" b="0" i="0" u="none" strike="noStrike" cap="none" baseline="0" dirty="0" err="1" smtClean="0">
                <a:solidFill>
                  <a:srgbClr val="000000"/>
                </a:solidFill>
                <a:latin typeface="Arial"/>
                <a:ea typeface="Arial"/>
                <a:cs typeface="Arial"/>
                <a:sym typeface="Arial"/>
              </a:rPr>
              <a:t>filesystem</a:t>
            </a:r>
            <a:r>
              <a:rPr lang="en-US" sz="1100" b="0" i="0" u="none" strike="noStrike" cap="none" baseline="0" dirty="0" smtClean="0">
                <a:solidFill>
                  <a:srgbClr val="000000"/>
                </a:solidFill>
                <a:latin typeface="Arial"/>
                <a:ea typeface="Arial"/>
                <a:cs typeface="Arial"/>
                <a:sym typeface="Arial"/>
              </a:rPr>
              <a:t> is at the top of the tree, and the following are the most important subdirectories to know:</a:t>
            </a:r>
          </a:p>
          <a:p>
            <a:pPr marL="158750" indent="0">
              <a:buNone/>
            </a:pPr>
            <a:endParaRPr lang="en-US" sz="1100" b="0" i="0" u="none" strike="noStrike" cap="none" baseline="0" dirty="0" smtClean="0">
              <a:solidFill>
                <a:srgbClr val="000000"/>
              </a:solidFill>
              <a:latin typeface="Arial"/>
              <a:ea typeface="Arial"/>
              <a:cs typeface="Arial"/>
              <a:sym typeface="Arial"/>
            </a:endParaRPr>
          </a:p>
          <a:p>
            <a:r>
              <a:rPr lang="en-US" sz="1100" b="0" i="1" u="none" strike="noStrike" cap="none" baseline="0" dirty="0" smtClean="0">
                <a:solidFill>
                  <a:srgbClr val="000000"/>
                </a:solidFill>
                <a:latin typeface="Arial"/>
                <a:ea typeface="Arial"/>
                <a:cs typeface="Arial"/>
                <a:sym typeface="Arial"/>
              </a:rPr>
              <a:t>/root </a:t>
            </a:r>
            <a:r>
              <a:rPr lang="en-US" sz="1100" b="0" i="0" u="none" strike="noStrike" cap="none" baseline="0" dirty="0" smtClean="0">
                <a:solidFill>
                  <a:srgbClr val="000000"/>
                </a:solidFill>
                <a:latin typeface="Arial"/>
                <a:ea typeface="Arial"/>
                <a:cs typeface="Arial"/>
                <a:sym typeface="Arial"/>
              </a:rPr>
              <a:t>The home directory of the all-powerful root user</a:t>
            </a:r>
          </a:p>
          <a:p>
            <a:r>
              <a:rPr lang="en-US" sz="1100" b="0" i="1" u="none" strike="noStrike" cap="none" baseline="0" dirty="0" smtClean="0">
                <a:solidFill>
                  <a:srgbClr val="000000"/>
                </a:solidFill>
                <a:latin typeface="Arial"/>
                <a:ea typeface="Arial"/>
                <a:cs typeface="Arial"/>
                <a:sym typeface="Arial"/>
              </a:rPr>
              <a:t>/</a:t>
            </a:r>
            <a:r>
              <a:rPr lang="en-US" sz="1100" b="0" i="1" u="none" strike="noStrike" cap="none" baseline="0" dirty="0" err="1" smtClean="0">
                <a:solidFill>
                  <a:srgbClr val="000000"/>
                </a:solidFill>
                <a:latin typeface="Arial"/>
                <a:ea typeface="Arial"/>
                <a:cs typeface="Arial"/>
                <a:sym typeface="Arial"/>
              </a:rPr>
              <a:t>etc</a:t>
            </a:r>
            <a:r>
              <a:rPr lang="en-US" sz="1100" b="0" i="1" u="none" strike="noStrike" cap="none" baseline="0" dirty="0" smtClean="0">
                <a:solidFill>
                  <a:srgbClr val="000000"/>
                </a:solidFill>
                <a:latin typeface="Arial"/>
                <a:ea typeface="Arial"/>
                <a:cs typeface="Arial"/>
                <a:sym typeface="Arial"/>
              </a:rPr>
              <a:t> </a:t>
            </a:r>
            <a:r>
              <a:rPr lang="en-US" sz="1100" b="0" i="0" u="none" strike="noStrike" cap="none" baseline="0" dirty="0" smtClean="0">
                <a:solidFill>
                  <a:srgbClr val="000000"/>
                </a:solidFill>
                <a:latin typeface="Arial"/>
                <a:ea typeface="Arial"/>
                <a:cs typeface="Arial"/>
                <a:sym typeface="Arial"/>
              </a:rPr>
              <a:t>Generally contains the Linux configuration files—files that control when and how programs start up</a:t>
            </a:r>
          </a:p>
          <a:p>
            <a:r>
              <a:rPr lang="en-US" sz="1100" b="0" i="1" u="none" strike="noStrike" cap="none" baseline="0" dirty="0" smtClean="0">
                <a:solidFill>
                  <a:srgbClr val="000000"/>
                </a:solidFill>
                <a:latin typeface="Arial"/>
                <a:ea typeface="Arial"/>
                <a:cs typeface="Arial"/>
                <a:sym typeface="Arial"/>
              </a:rPr>
              <a:t>/home </a:t>
            </a:r>
            <a:r>
              <a:rPr lang="en-US" sz="1100" b="0" i="0" u="none" strike="noStrike" cap="none" baseline="0" dirty="0" smtClean="0">
                <a:solidFill>
                  <a:srgbClr val="000000"/>
                </a:solidFill>
                <a:latin typeface="Arial"/>
                <a:ea typeface="Arial"/>
                <a:cs typeface="Arial"/>
                <a:sym typeface="Arial"/>
              </a:rPr>
              <a:t>The user’s home directory</a:t>
            </a:r>
          </a:p>
          <a:p>
            <a:r>
              <a:rPr lang="en-US" sz="1100" b="0" i="1" u="none" strike="noStrike" cap="none" baseline="0" dirty="0" smtClean="0">
                <a:solidFill>
                  <a:srgbClr val="000000"/>
                </a:solidFill>
                <a:latin typeface="Arial"/>
                <a:ea typeface="Arial"/>
                <a:cs typeface="Arial"/>
                <a:sym typeface="Arial"/>
              </a:rPr>
              <a:t>/</a:t>
            </a:r>
            <a:r>
              <a:rPr lang="en-US" sz="1100" b="0" i="1" u="none" strike="noStrike" cap="none" baseline="0" dirty="0" err="1" smtClean="0">
                <a:solidFill>
                  <a:srgbClr val="000000"/>
                </a:solidFill>
                <a:latin typeface="Arial"/>
                <a:ea typeface="Arial"/>
                <a:cs typeface="Arial"/>
                <a:sym typeface="Arial"/>
              </a:rPr>
              <a:t>mnt</a:t>
            </a:r>
            <a:r>
              <a:rPr lang="en-US" sz="1100" b="0" i="1" u="none" strike="noStrike" cap="none" baseline="0" dirty="0" smtClean="0">
                <a:solidFill>
                  <a:srgbClr val="000000"/>
                </a:solidFill>
                <a:latin typeface="Arial"/>
                <a:ea typeface="Arial"/>
                <a:cs typeface="Arial"/>
                <a:sym typeface="Arial"/>
              </a:rPr>
              <a:t> </a:t>
            </a:r>
            <a:r>
              <a:rPr lang="en-US" sz="1100" b="0" i="0" u="none" strike="noStrike" cap="none" baseline="0" dirty="0" smtClean="0">
                <a:solidFill>
                  <a:srgbClr val="000000"/>
                </a:solidFill>
                <a:latin typeface="Arial"/>
                <a:ea typeface="Arial"/>
                <a:cs typeface="Arial"/>
                <a:sym typeface="Arial"/>
              </a:rPr>
              <a:t>Where other </a:t>
            </a:r>
            <a:r>
              <a:rPr lang="en-US" sz="1100" b="0" i="0" u="none" strike="noStrike" cap="none" baseline="0" dirty="0" err="1" smtClean="0">
                <a:solidFill>
                  <a:srgbClr val="000000"/>
                </a:solidFill>
                <a:latin typeface="Arial"/>
                <a:ea typeface="Arial"/>
                <a:cs typeface="Arial"/>
                <a:sym typeface="Arial"/>
              </a:rPr>
              <a:t>filesystems</a:t>
            </a:r>
            <a:r>
              <a:rPr lang="en-US" sz="1100" b="0" i="0" u="none" strike="noStrike" cap="none" baseline="0" dirty="0" smtClean="0">
                <a:solidFill>
                  <a:srgbClr val="000000"/>
                </a:solidFill>
                <a:latin typeface="Arial"/>
                <a:ea typeface="Arial"/>
                <a:cs typeface="Arial"/>
                <a:sym typeface="Arial"/>
              </a:rPr>
              <a:t> are attached or mounted to the </a:t>
            </a:r>
            <a:r>
              <a:rPr lang="en-US" sz="1100" b="0" i="0" u="none" strike="noStrike" cap="none" baseline="0" dirty="0" err="1" smtClean="0">
                <a:solidFill>
                  <a:srgbClr val="000000"/>
                </a:solidFill>
                <a:latin typeface="Arial"/>
                <a:ea typeface="Arial"/>
                <a:cs typeface="Arial"/>
                <a:sym typeface="Arial"/>
              </a:rPr>
              <a:t>filesystem</a:t>
            </a:r>
            <a:endParaRPr lang="en-US" sz="1100" b="0" i="0" u="none" strike="noStrike" cap="none" baseline="0" dirty="0" smtClean="0">
              <a:solidFill>
                <a:srgbClr val="000000"/>
              </a:solidFill>
              <a:latin typeface="Arial"/>
              <a:ea typeface="Arial"/>
              <a:cs typeface="Arial"/>
              <a:sym typeface="Arial"/>
            </a:endParaRPr>
          </a:p>
          <a:p>
            <a:r>
              <a:rPr lang="en-US" sz="1100" b="0" i="1" u="none" strike="noStrike" cap="none" baseline="0" dirty="0" smtClean="0">
                <a:solidFill>
                  <a:srgbClr val="000000"/>
                </a:solidFill>
                <a:latin typeface="Arial"/>
                <a:ea typeface="Arial"/>
                <a:cs typeface="Arial"/>
                <a:sym typeface="Arial"/>
              </a:rPr>
              <a:t>/media </a:t>
            </a:r>
            <a:r>
              <a:rPr lang="en-US" sz="1100" b="0" i="0" u="none" strike="noStrike" cap="none" baseline="0" dirty="0" smtClean="0">
                <a:solidFill>
                  <a:srgbClr val="000000"/>
                </a:solidFill>
                <a:latin typeface="Arial"/>
                <a:ea typeface="Arial"/>
                <a:cs typeface="Arial"/>
                <a:sym typeface="Arial"/>
              </a:rPr>
              <a:t>Where CDs and USB devices are usually attached or mounted to the </a:t>
            </a:r>
            <a:r>
              <a:rPr lang="en-US" sz="1100" b="0" i="0" u="none" strike="noStrike" cap="none" baseline="0" dirty="0" err="1" smtClean="0">
                <a:solidFill>
                  <a:srgbClr val="000000"/>
                </a:solidFill>
                <a:latin typeface="Arial"/>
                <a:ea typeface="Arial"/>
                <a:cs typeface="Arial"/>
                <a:sym typeface="Arial"/>
              </a:rPr>
              <a:t>filesystem</a:t>
            </a:r>
            <a:endParaRPr lang="en-US" sz="1100" b="0" i="0" u="none" strike="noStrike" cap="none" baseline="0" dirty="0" smtClean="0">
              <a:solidFill>
                <a:srgbClr val="000000"/>
              </a:solidFill>
              <a:latin typeface="Arial"/>
              <a:ea typeface="Arial"/>
              <a:cs typeface="Arial"/>
              <a:sym typeface="Arial"/>
            </a:endParaRPr>
          </a:p>
          <a:p>
            <a:r>
              <a:rPr lang="en-US" sz="1100" b="0" i="1" u="none" strike="noStrike" cap="none" baseline="0" dirty="0" smtClean="0">
                <a:solidFill>
                  <a:srgbClr val="000000"/>
                </a:solidFill>
                <a:latin typeface="Arial"/>
                <a:ea typeface="Arial"/>
                <a:cs typeface="Arial"/>
                <a:sym typeface="Arial"/>
              </a:rPr>
              <a:t>/bin </a:t>
            </a:r>
            <a:r>
              <a:rPr lang="en-US" sz="1100" b="0" i="0" u="none" strike="noStrike" cap="none" baseline="0" dirty="0" smtClean="0">
                <a:solidFill>
                  <a:srgbClr val="000000"/>
                </a:solidFill>
                <a:latin typeface="Arial"/>
                <a:ea typeface="Arial"/>
                <a:cs typeface="Arial"/>
                <a:sym typeface="Arial"/>
              </a:rPr>
              <a:t>Where application </a:t>
            </a:r>
            <a:r>
              <a:rPr lang="en-US" sz="1100" b="0" i="1" u="none" strike="noStrike" cap="none" baseline="0" dirty="0" smtClean="0">
                <a:solidFill>
                  <a:srgbClr val="000000"/>
                </a:solidFill>
                <a:latin typeface="Arial"/>
                <a:ea typeface="Arial"/>
                <a:cs typeface="Arial"/>
                <a:sym typeface="Arial"/>
              </a:rPr>
              <a:t>binaries </a:t>
            </a:r>
            <a:r>
              <a:rPr lang="en-US" sz="1100" b="0" i="0" u="none" strike="noStrike" cap="none" baseline="0" dirty="0" smtClean="0">
                <a:solidFill>
                  <a:srgbClr val="000000"/>
                </a:solidFill>
                <a:latin typeface="Arial"/>
                <a:ea typeface="Arial"/>
                <a:cs typeface="Arial"/>
                <a:sym typeface="Arial"/>
              </a:rPr>
              <a:t>(the equivalent of executables in Microsoft Windows) reside</a:t>
            </a:r>
          </a:p>
          <a:p>
            <a:r>
              <a:rPr lang="en-US" sz="1100" b="0" i="1" u="none" strike="noStrike" cap="none" baseline="0" dirty="0" smtClean="0">
                <a:solidFill>
                  <a:srgbClr val="000000"/>
                </a:solidFill>
                <a:latin typeface="Arial"/>
                <a:ea typeface="Arial"/>
                <a:cs typeface="Arial"/>
                <a:sym typeface="Arial"/>
              </a:rPr>
              <a:t>/lib </a:t>
            </a:r>
            <a:r>
              <a:rPr lang="en-US" sz="1100" b="0" i="0" u="none" strike="noStrike" cap="none" baseline="0" dirty="0" smtClean="0">
                <a:solidFill>
                  <a:srgbClr val="000000"/>
                </a:solidFill>
                <a:latin typeface="Arial"/>
                <a:ea typeface="Arial"/>
                <a:cs typeface="Arial"/>
                <a:sym typeface="Arial"/>
              </a:rPr>
              <a:t>Where you’ll find </a:t>
            </a:r>
            <a:r>
              <a:rPr lang="en-US" sz="1100" b="0" i="1" u="none" strike="noStrike" cap="none" baseline="0" dirty="0" smtClean="0">
                <a:solidFill>
                  <a:srgbClr val="000000"/>
                </a:solidFill>
                <a:latin typeface="Arial"/>
                <a:ea typeface="Arial"/>
                <a:cs typeface="Arial"/>
                <a:sym typeface="Arial"/>
              </a:rPr>
              <a:t>libraries </a:t>
            </a:r>
            <a:r>
              <a:rPr lang="en-US" sz="1100" b="0" i="0" u="none" strike="noStrike" cap="none" baseline="0" dirty="0" smtClean="0">
                <a:solidFill>
                  <a:srgbClr val="000000"/>
                </a:solidFill>
                <a:latin typeface="Arial"/>
                <a:ea typeface="Arial"/>
                <a:cs typeface="Arial"/>
                <a:sym typeface="Arial"/>
              </a:rPr>
              <a:t>(shared programs that are similar to Windows DLLs)</a:t>
            </a:r>
            <a:endParaRPr dirty="0"/>
          </a:p>
        </p:txBody>
      </p:sp>
    </p:spTree>
    <p:extLst>
      <p:ext uri="{BB962C8B-B14F-4D97-AF65-F5344CB8AC3E}">
        <p14:creationId xmlns:p14="http://schemas.microsoft.com/office/powerpoint/2010/main" val="1096628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580d3bca54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580d3bca54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580d3bca54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580d3bca54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580d3bca5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580d3bca5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30030315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g580d3bca54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2" name="Google Shape;1162;g580d3bca54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580d3bca54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580d3bca54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580d3bca54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580d3bca54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
        <p:cNvGrpSpPr/>
        <p:nvPr/>
      </p:nvGrpSpPr>
      <p:grpSpPr>
        <a:xfrm>
          <a:off x="0" y="0"/>
          <a:ext cx="0" cy="0"/>
          <a:chOff x="0" y="0"/>
          <a:chExt cx="0" cy="0"/>
        </a:xfrm>
      </p:grpSpPr>
      <p:sp>
        <p:nvSpPr>
          <p:cNvPr id="1177" name="Google Shape;1177;g580d3bca54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8" name="Google Shape;1178;g580d3bca54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g580d3bca54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9" name="Google Shape;1189;g580d3bca54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580d3bca54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580d3bca5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580d3bca54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3" name="Google Shape;1203;g580d3bca54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580d3bca54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580d3bca54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g580d3bca54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5" name="Google Shape;1215;g580d3bca54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580d3bca54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580d3bca54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580d3bca5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580d3bca5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1. This is your interface. Linux starts counting at 0. This</a:t>
            </a:r>
            <a:r>
              <a:rPr lang="en-US" baseline="0" dirty="0" smtClean="0"/>
              <a:t> is your first wired interface. </a:t>
            </a:r>
          </a:p>
          <a:p>
            <a:pPr marL="0" lvl="0" indent="0" algn="l" rtl="0">
              <a:spcBef>
                <a:spcPts val="0"/>
              </a:spcBef>
              <a:spcAft>
                <a:spcPts val="0"/>
              </a:spcAft>
              <a:buNone/>
            </a:pPr>
            <a:r>
              <a:rPr lang="en-US" baseline="0" dirty="0" smtClean="0"/>
              <a:t>2. IP address currently assigned to that interface</a:t>
            </a:r>
          </a:p>
          <a:p>
            <a:pPr marL="0" lvl="0" indent="0" algn="l" rtl="0">
              <a:spcBef>
                <a:spcPts val="0"/>
              </a:spcBef>
              <a:spcAft>
                <a:spcPts val="0"/>
              </a:spcAft>
              <a:buNone/>
            </a:pPr>
            <a:r>
              <a:rPr lang="en-US" baseline="0" dirty="0" smtClean="0"/>
              <a:t>3. Network Mask / Subnet Mask. Determines which part of the IP is connected to the local network.</a:t>
            </a:r>
          </a:p>
          <a:p>
            <a:pPr marL="0" lvl="0" indent="0" algn="l" rtl="0">
              <a:spcBef>
                <a:spcPts val="0"/>
              </a:spcBef>
              <a:spcAft>
                <a:spcPts val="0"/>
              </a:spcAft>
              <a:buNone/>
            </a:pPr>
            <a:r>
              <a:rPr lang="en-US" baseline="0" dirty="0" smtClean="0"/>
              <a:t>4. Broadcast Address – this is the address used to send out information to all IPs on the subnet</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  </a:t>
            </a:r>
          </a:p>
          <a:p>
            <a:pPr marL="0" lvl="0" indent="0" algn="l" rtl="0">
              <a:spcBef>
                <a:spcPts val="0"/>
              </a:spcBef>
              <a:spcAft>
                <a:spcPts val="0"/>
              </a:spcAft>
              <a:buNone/>
            </a:pPr>
            <a:endParaRPr lang="en-US"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56969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8"/>
        <p:cNvGrpSpPr/>
        <p:nvPr/>
      </p:nvGrpSpPr>
      <p:grpSpPr>
        <a:xfrm>
          <a:off x="0" y="0"/>
          <a:ext cx="0" cy="0"/>
          <a:chOff x="0" y="0"/>
          <a:chExt cx="0" cy="0"/>
        </a:xfrm>
      </p:grpSpPr>
      <p:sp>
        <p:nvSpPr>
          <p:cNvPr id="1229" name="Google Shape;1229;g580d3bca54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0" name="Google Shape;1230;g580d3bca54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580d3bca54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580d3bca54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580d3bca5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580d3bca5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LO is short for loopback address. This</a:t>
            </a:r>
            <a:r>
              <a:rPr lang="en-US" baseline="0" dirty="0" smtClean="0"/>
              <a:t> is used so that your computer can talk to programs on the same computer. Local web server, etc. </a:t>
            </a:r>
          </a:p>
          <a:p>
            <a:pPr marL="0" lvl="0" indent="0" algn="l" rtl="0">
              <a:spcBef>
                <a:spcPts val="0"/>
              </a:spcBef>
              <a:spcAft>
                <a:spcPts val="0"/>
              </a:spcAft>
              <a:buNone/>
            </a:pPr>
            <a:endParaRPr lang="en-US"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4243661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580d3bca5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580d3bca5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1223658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580d3bca5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580d3bca5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1687971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580d3bca5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580d3bca5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smtClean="0"/>
          </a:p>
          <a:p>
            <a:pPr marL="0" lvl="0" indent="0" algn="l" rtl="0">
              <a:spcBef>
                <a:spcPts val="0"/>
              </a:spcBef>
              <a:spcAft>
                <a:spcPts val="0"/>
              </a:spcAft>
              <a:buNone/>
            </a:pPr>
            <a:endParaRPr lang="en-US" dirty="0" smtClean="0"/>
          </a:p>
          <a:p>
            <a:r>
              <a:rPr lang="en-US" sz="1100" b="0" i="0" u="none" strike="noStrike" cap="none" dirty="0" smtClean="0">
                <a:solidFill>
                  <a:srgbClr val="000000"/>
                </a:solidFill>
                <a:effectLst/>
                <a:latin typeface="Arial"/>
                <a:ea typeface="Arial"/>
                <a:cs typeface="Arial"/>
                <a:sym typeface="Arial"/>
              </a:rPr>
              <a:t>* Its IP address. Without this, it doesn't know what traffic is for it and what isn't for it. </a:t>
            </a:r>
          </a:p>
          <a:p>
            <a:r>
              <a:rPr lang="en-US" sz="1100" b="0" i="0" u="none" strike="noStrike" cap="none" dirty="0" smtClean="0">
                <a:solidFill>
                  <a:srgbClr val="000000"/>
                </a:solidFill>
                <a:effectLst/>
                <a:latin typeface="Arial"/>
                <a:ea typeface="Arial"/>
                <a:cs typeface="Arial"/>
                <a:sym typeface="Arial"/>
              </a:rPr>
              <a:t>* A default gateway. This is where you send traffic that isn't local to you. It's usually the IP address of your router, or firewall, or whatever will be forwarding your traffic on to some other network that is beyond what is local.</a:t>
            </a:r>
          </a:p>
          <a:p>
            <a:r>
              <a:rPr lang="en-US" sz="1100" b="0" i="0" u="none" strike="noStrike" cap="none" dirty="0" smtClean="0">
                <a:solidFill>
                  <a:srgbClr val="000000"/>
                </a:solidFill>
                <a:effectLst/>
                <a:latin typeface="Arial"/>
                <a:ea typeface="Arial"/>
                <a:cs typeface="Arial"/>
                <a:sym typeface="Arial"/>
              </a:rPr>
              <a:t>* Subnet Mask: </a:t>
            </a:r>
            <a:r>
              <a:rPr lang="en-US" sz="1100" b="0" i="0" u="none" strike="noStrike" cap="none" dirty="0" err="1" smtClean="0">
                <a:solidFill>
                  <a:srgbClr val="000000"/>
                </a:solidFill>
                <a:effectLst/>
                <a:latin typeface="Arial"/>
                <a:ea typeface="Arial"/>
                <a:cs typeface="Arial"/>
                <a:sym typeface="Arial"/>
              </a:rPr>
              <a:t>Determiens</a:t>
            </a:r>
            <a:r>
              <a:rPr lang="en-US" sz="1100" b="0" i="0" u="none" strike="noStrike" cap="none" dirty="0" smtClean="0">
                <a:solidFill>
                  <a:srgbClr val="000000"/>
                </a:solidFill>
                <a:effectLst/>
                <a:latin typeface="Arial"/>
                <a:ea typeface="Arial"/>
                <a:cs typeface="Arial"/>
                <a:sym typeface="Arial"/>
              </a:rPr>
              <a:t> what gets sent to the default gateway vs what is local traffic. Your printer, your TV, your mom's computer, whatever. </a:t>
            </a:r>
          </a:p>
          <a:p>
            <a:r>
              <a:rPr lang="en-US" sz="1100" b="0" i="0" u="none" strike="noStrike" cap="none" dirty="0" smtClean="0">
                <a:solidFill>
                  <a:srgbClr val="000000"/>
                </a:solidFill>
                <a:effectLst/>
                <a:latin typeface="Arial"/>
                <a:ea typeface="Arial"/>
                <a:cs typeface="Arial"/>
                <a:sym typeface="Arial"/>
              </a:rPr>
              <a:t>    * If your subnet mask is incorrect you'll either be sending traffic that's supposed to be local out to computers outside your network or sending traffic </a:t>
            </a:r>
            <a:r>
              <a:rPr lang="en-US" sz="1100" b="0" i="0" u="none" strike="noStrike" cap="none" dirty="0" err="1" smtClean="0">
                <a:solidFill>
                  <a:srgbClr val="000000"/>
                </a:solidFill>
                <a:effectLst/>
                <a:latin typeface="Arial"/>
                <a:ea typeface="Arial"/>
                <a:cs typeface="Arial"/>
                <a:sym typeface="Arial"/>
              </a:rPr>
              <a:t>ment</a:t>
            </a:r>
            <a:r>
              <a:rPr lang="en-US" sz="1100" b="0" i="0" u="none" strike="noStrike" cap="none" dirty="0" smtClean="0">
                <a:solidFill>
                  <a:srgbClr val="000000"/>
                </a:solidFill>
                <a:effectLst/>
                <a:latin typeface="Arial"/>
                <a:ea typeface="Arial"/>
                <a:cs typeface="Arial"/>
                <a:sym typeface="Arial"/>
              </a:rPr>
              <a:t> for the internet will be sent locally, trying to use something like ARP, and timing out.</a:t>
            </a: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8" name="Google Shape;448;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9" name="Google Shape;4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2" name="Google Shape;452;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26"/>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26"/>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 name="Google Shape;458;p26"/>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26"/>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 name="Google Shape;463;p26"/>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64"/>
        <p:cNvGrpSpPr/>
        <p:nvPr/>
      </p:nvGrpSpPr>
      <p:grpSpPr>
        <a:xfrm>
          <a:off x="0" y="0"/>
          <a:ext cx="0" cy="0"/>
          <a:chOff x="0" y="0"/>
          <a:chExt cx="0" cy="0"/>
        </a:xfrm>
      </p:grpSpPr>
      <p:sp>
        <p:nvSpPr>
          <p:cNvPr id="465" name="Google Shape;465;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 name="Google Shape;466;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7" name="Google Shape;467;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8" name="Google Shape;468;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0" name="Google Shape;470;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8" name="Google Shape;488;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 name="Google Shape;494;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5" name="Google Shape;49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6" name="Google Shape;496;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8" name="Google Shape;498;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9" name="Google Shape;499;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 name="Google Shape;500;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 name="Google Shape;504;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6" name="Google Shape;506;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 name="Google Shape;513;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4" name="Google Shape;51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5" name="Google Shape;515;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7" name="Google Shape;517;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 name="Google Shape;518;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5" name="Google Shape;525;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3" name="Google Shape;533;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4" name="Google Shape;534;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6" name="Google Shape;536;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4" name="Google Shape;544;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 name="Google Shape;582;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4" name="Google Shape;584;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4" name="Google Shape;59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6" name="Google Shape;596;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6" name="Google Shape;606;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5" name="Google Shape;615;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6" name="Google Shape;616;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8" name="Google Shape;618;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6" name="Google Shape;626;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8" name="Google Shape;628;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7" name="Google Shape;637;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8" name="Google Shape;638;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0" name="Google Shape;64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7" name="Google Shape;647;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8" name="Google Shape;648;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0" name="Google Shape;650;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9" name="Google Shape;659;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0" name="Google Shape;660;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2" name="Google Shape;662;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0" name="Google Shape;670;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4" name="Google Shape;674;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4" name="Google Shape;684;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5" name="Google Shape;685;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7" name="Google Shape;687;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5" name="Google Shape;695;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9" name="Google Shape;699;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9" name="Google Shape;70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0" name="Google Shape;710;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2" name="Google Shape;712;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4" name="Google Shape;724;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4" name="Google Shape;734;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5" name="Google Shape;735;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7" name="Google Shape;737;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9" name="Google Shape;749;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9" name="Google Shape;759;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0" name="Google Shape;760;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2" name="Google Shape;762;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6" name="Google Shape;786;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7" name="Google Shape;787;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8" name="Google Shape;788;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0" name="Google Shape;790;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2" name="Google Shape;792;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4" name="Google Shape;794;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2" name="Google Shape;802;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4" name="Google Shape;804;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5" name="Google Shape;815;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6" name="Google Shape;816;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8" name="Google Shape;818;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6" name="Google Shape;826;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8" name="Google Shape;828;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0" name="Google Shape;830;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2" name="Google Shape;832;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2" name="Google Shape;842;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3" name="Google Shape;843;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4" name="Google Shape;844;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6" name="Google Shape;846;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2" name="Google Shape;852;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4" name="Google Shape;854;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6" name="Google Shape;856;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8" name="Google Shape;858;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0" name="Google Shape;860;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7"/>
        <p:cNvGrpSpPr/>
        <p:nvPr/>
      </p:nvGrpSpPr>
      <p:grpSpPr>
        <a:xfrm>
          <a:off x="0" y="0"/>
          <a:ext cx="0" cy="0"/>
          <a:chOff x="0" y="0"/>
          <a:chExt cx="0" cy="0"/>
        </a:xfrm>
      </p:grpSpPr>
      <p:sp>
        <p:nvSpPr>
          <p:cNvPr id="868" name="Google Shape;86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0" name="Google Shape;87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1" name="Google Shape;871;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3" name="Google Shape;873;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4" name="Google Shape;884;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6" name="Google Shape;886;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0" name="Google Shape;890;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8"/>
        <p:cNvGrpSpPr/>
        <p:nvPr/>
      </p:nvGrpSpPr>
      <p:grpSpPr>
        <a:xfrm>
          <a:off x="0" y="0"/>
          <a:ext cx="0" cy="0"/>
          <a:chOff x="0" y="0"/>
          <a:chExt cx="0" cy="0"/>
        </a:xfrm>
      </p:grpSpPr>
      <p:sp>
        <p:nvSpPr>
          <p:cNvPr id="899" name="Google Shape;89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1" name="Google Shape;90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5" name="Google Shape;915;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7" name="Google Shape;917;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9" name="Google Shape;919;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1" name="Google Shape;921;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9"/>
        <p:cNvGrpSpPr/>
        <p:nvPr/>
      </p:nvGrpSpPr>
      <p:grpSpPr>
        <a:xfrm>
          <a:off x="0" y="0"/>
          <a:ext cx="0" cy="0"/>
          <a:chOff x="0" y="0"/>
          <a:chExt cx="0" cy="0"/>
        </a:xfrm>
      </p:grpSpPr>
      <p:sp>
        <p:nvSpPr>
          <p:cNvPr id="930" name="Google Shape;93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2" name="Google Shape;93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8" name="Google Shape;938;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4" name="Google Shape;944;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2" name="Google Shape;952;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0"/>
        <p:cNvGrpSpPr/>
        <p:nvPr/>
      </p:nvGrpSpPr>
      <p:grpSpPr>
        <a:xfrm>
          <a:off x="0" y="0"/>
          <a:ext cx="0" cy="0"/>
          <a:chOff x="0" y="0"/>
          <a:chExt cx="0" cy="0"/>
        </a:xfrm>
      </p:grpSpPr>
      <p:sp>
        <p:nvSpPr>
          <p:cNvPr id="961" name="Google Shape;96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3" name="Google Shape;963;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9" name="Google Shape;969;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1" name="Google Shape;971;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3" name="Google Shape;973;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5" name="Google Shape;975;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7" name="Google Shape;977;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9" name="Google Shape;979;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1" name="Google Shape;981;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3" name="Google Shape;983;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91"/>
        <p:cNvGrpSpPr/>
        <p:nvPr/>
      </p:nvGrpSpPr>
      <p:grpSpPr>
        <a:xfrm>
          <a:off x="0" y="0"/>
          <a:ext cx="0" cy="0"/>
          <a:chOff x="0" y="0"/>
          <a:chExt cx="0" cy="0"/>
        </a:xfrm>
      </p:grpSpPr>
      <p:sp>
        <p:nvSpPr>
          <p:cNvPr id="992" name="Google Shape;992;p4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993" name="Google Shape;993;p4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94" name="Google Shape;99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95"/>
        <p:cNvGrpSpPr/>
        <p:nvPr/>
      </p:nvGrpSpPr>
      <p:grpSpPr>
        <a:xfrm>
          <a:off x="0" y="0"/>
          <a:ext cx="0" cy="0"/>
          <a:chOff x="0" y="0"/>
          <a:chExt cx="0" cy="0"/>
        </a:xfrm>
      </p:grpSpPr>
      <p:pic>
        <p:nvPicPr>
          <p:cNvPr id="996" name="Google Shape;996;p4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7" name="Google Shape;997;p49"/>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8" name="Google Shape;998;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9" name="Google Shape;999;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00" name="Google Shape;1000;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1" name="Google Shape;1001;p49"/>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2" name="Google Shape;1002;p49"/>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1003"/>
        <p:cNvGrpSpPr/>
        <p:nvPr/>
      </p:nvGrpSpPr>
      <p:grpSpPr>
        <a:xfrm>
          <a:off x="0" y="0"/>
          <a:ext cx="0" cy="0"/>
          <a:chOff x="0" y="0"/>
          <a:chExt cx="0" cy="0"/>
        </a:xfrm>
      </p:grpSpPr>
      <p:pic>
        <p:nvPicPr>
          <p:cNvPr id="1004" name="Google Shape;1004;p5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5" name="Google Shape;1005;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6" name="Google Shape;1006;p5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7" name="Google Shape;1007;p50"/>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8" name="Google Shape;1008;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009"/>
        <p:cNvGrpSpPr/>
        <p:nvPr/>
      </p:nvGrpSpPr>
      <p:grpSpPr>
        <a:xfrm>
          <a:off x="0" y="0"/>
          <a:ext cx="0" cy="0"/>
          <a:chOff x="0" y="0"/>
          <a:chExt cx="0" cy="0"/>
        </a:xfrm>
      </p:grpSpPr>
      <p:sp>
        <p:nvSpPr>
          <p:cNvPr id="1010" name="Google Shape;1010;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1" name="Google Shape;1011;p51"/>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12" name="Google Shape;1012;p51"/>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51"/>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14"/>
        <p:cNvGrpSpPr/>
        <p:nvPr/>
      </p:nvGrpSpPr>
      <p:grpSpPr>
        <a:xfrm>
          <a:off x="0" y="0"/>
          <a:ext cx="0" cy="0"/>
          <a:chOff x="0" y="0"/>
          <a:chExt cx="0" cy="0"/>
        </a:xfrm>
      </p:grpSpPr>
      <p:sp>
        <p:nvSpPr>
          <p:cNvPr id="1015" name="Google Shape;1015;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6" name="Google Shape;1016;p52"/>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17" name="Google Shape;1017;p52"/>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8" name="Google Shape;1018;p52"/>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Google Shape;1023;p53"/>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dirty="0"/>
              <a:t>Linux </a:t>
            </a:r>
            <a:r>
              <a:rPr lang="en" dirty="0"/>
              <a:t>2</a:t>
            </a:r>
            <a:r>
              <a:rPr lang="en" dirty="0" smtClean="0"/>
              <a:t> </a:t>
            </a:r>
            <a:r>
              <a:rPr lang="en" dirty="0"/>
              <a:t>Day </a:t>
            </a:r>
            <a:r>
              <a:rPr lang="en" dirty="0" smtClean="0"/>
              <a:t>2</a:t>
            </a:r>
            <a:endParaRPr dirty="0"/>
          </a:p>
          <a:p>
            <a:pPr marL="0" lvl="0" indent="0" algn="r" rtl="0">
              <a:spcBef>
                <a:spcPts val="0"/>
              </a:spcBef>
              <a:spcAft>
                <a:spcPts val="0"/>
              </a:spcAft>
              <a:buNone/>
            </a:pPr>
            <a:endParaRPr dirty="0"/>
          </a:p>
        </p:txBody>
      </p:sp>
      <p:sp>
        <p:nvSpPr>
          <p:cNvPr id="1024" name="Google Shape;1024;p53"/>
          <p:cNvSpPr txBox="1">
            <a:spLocks noGrp="1"/>
          </p:cNvSpPr>
          <p:nvPr>
            <p:ph type="title" idx="2"/>
          </p:nvPr>
        </p:nvSpPr>
        <p:spPr>
          <a:xfrm>
            <a:off x="274350" y="1417475"/>
            <a:ext cx="8595300" cy="1248000"/>
          </a:xfrm>
          <a:prstGeom prst="rect">
            <a:avLst/>
          </a:prstGeom>
        </p:spPr>
        <p:txBody>
          <a:bodyPr spcFirstLastPara="1" wrap="square" lIns="2880350" tIns="0" rIns="457200" bIns="457200" anchor="t" anchorCtr="0">
            <a:noAutofit/>
          </a:bodyPr>
          <a:lstStyle/>
          <a:p>
            <a:pPr marL="0" lvl="0" indent="0" algn="l" rtl="0">
              <a:lnSpc>
                <a:spcPct val="125000"/>
              </a:lnSpc>
              <a:spcBef>
                <a:spcPts val="1800"/>
              </a:spcBef>
              <a:spcAft>
                <a:spcPts val="1200"/>
              </a:spcAft>
              <a:buNone/>
            </a:pPr>
            <a:r>
              <a:rPr lang="en" sz="2400" dirty="0" smtClean="0">
                <a:solidFill>
                  <a:srgbClr val="24292E"/>
                </a:solidFill>
              </a:rPr>
              <a:t>Analyzing and Managing Networks</a:t>
            </a:r>
            <a:endParaRPr sz="2400" dirty="0"/>
          </a:p>
        </p:txBody>
      </p:sp>
      <p:sp>
        <p:nvSpPr>
          <p:cNvPr id="1025" name="Google Shape;1025;p53"/>
          <p:cNvSpPr txBox="1">
            <a:spLocks noGrp="1"/>
          </p:cNvSpPr>
          <p:nvPr>
            <p:ph type="title" idx="3"/>
          </p:nvPr>
        </p:nvSpPr>
        <p:spPr>
          <a:xfrm>
            <a:off x="525600" y="3447025"/>
            <a:ext cx="8344500" cy="360000"/>
          </a:xfrm>
          <a:prstGeom prst="rect">
            <a:avLst/>
          </a:prstGeom>
        </p:spPr>
        <p:txBody>
          <a:bodyPr spcFirstLastPara="1" wrap="square" lIns="3200400" tIns="9125" rIns="274300" bIns="0" anchor="ctr" anchorCtr="0">
            <a:noAutofit/>
          </a:bodyPr>
          <a:lstStyle/>
          <a:p>
            <a:pPr marL="0" lvl="0" indent="0" algn="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5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smtClean="0"/>
              <a:t>A interface needs to know…</a:t>
            </a:r>
            <a:endParaRPr dirty="0"/>
          </a:p>
        </p:txBody>
      </p:sp>
      <p:sp>
        <p:nvSpPr>
          <p:cNvPr id="1049" name="Google Shape;1049;p5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50" name="Google Shape;1050;p56"/>
          <p:cNvSpPr txBox="1">
            <a:spLocks noGrp="1"/>
          </p:cNvSpPr>
          <p:nvPr>
            <p:ph type="body" idx="3"/>
          </p:nvPr>
        </p:nvSpPr>
        <p:spPr>
          <a:xfrm>
            <a:off x="12300" y="1073050"/>
            <a:ext cx="9144000" cy="4070400"/>
          </a:xfrm>
          <a:prstGeom prst="rect">
            <a:avLst/>
          </a:prstGeom>
        </p:spPr>
        <p:txBody>
          <a:bodyPr spcFirstLastPara="1" wrap="square" lIns="457200" tIns="0" rIns="457200" bIns="914400" anchor="t" anchorCtr="0">
            <a:noAutofit/>
          </a:bodyPr>
          <a:lstStyle/>
          <a:p>
            <a:pPr marL="285750" indent="-285750">
              <a:lnSpc>
                <a:spcPct val="115000"/>
              </a:lnSpc>
            </a:pPr>
            <a:r>
              <a:rPr lang="en-US" sz="1800" dirty="0" smtClean="0">
                <a:solidFill>
                  <a:schemeClr val="dk1"/>
                </a:solidFill>
              </a:rPr>
              <a:t>An IP address</a:t>
            </a:r>
          </a:p>
          <a:p>
            <a:pPr marL="742950" lvl="1" indent="-285750">
              <a:lnSpc>
                <a:spcPct val="115000"/>
              </a:lnSpc>
            </a:pPr>
            <a:r>
              <a:rPr lang="en-US" sz="1800" dirty="0" smtClean="0">
                <a:solidFill>
                  <a:schemeClr val="dk1"/>
                </a:solidFill>
              </a:rPr>
              <a:t>Without this, it doesn’t know what traffic is for it and what isn’t for it.</a:t>
            </a:r>
            <a:endParaRPr lang="en-US" sz="1800" dirty="0" smtClean="0">
              <a:solidFill>
                <a:schemeClr val="dk1"/>
              </a:solidFill>
            </a:endParaRPr>
          </a:p>
          <a:p>
            <a:pPr marL="285750" indent="-285750">
              <a:lnSpc>
                <a:spcPct val="115000"/>
              </a:lnSpc>
            </a:pPr>
            <a:r>
              <a:rPr lang="en-US" sz="1800" dirty="0" smtClean="0">
                <a:solidFill>
                  <a:schemeClr val="dk1"/>
                </a:solidFill>
              </a:rPr>
              <a:t>A default gateway</a:t>
            </a:r>
          </a:p>
          <a:p>
            <a:pPr marL="285750" indent="-285750">
              <a:lnSpc>
                <a:spcPct val="115000"/>
              </a:lnSpc>
            </a:pPr>
            <a:r>
              <a:rPr lang="en-US" sz="1800" dirty="0" smtClean="0">
                <a:solidFill>
                  <a:schemeClr val="dk1"/>
                </a:solidFill>
              </a:rPr>
              <a:t>A subnet mask</a:t>
            </a: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spcBef>
                <a:spcPts val="0"/>
              </a:spcBef>
              <a:spcAft>
                <a:spcPts val="800"/>
              </a:spcAft>
              <a:buNone/>
            </a:pPr>
            <a:endParaRPr dirty="0"/>
          </a:p>
        </p:txBody>
      </p:sp>
    </p:spTree>
    <p:extLst>
      <p:ext uri="{BB962C8B-B14F-4D97-AF65-F5344CB8AC3E}">
        <p14:creationId xmlns:p14="http://schemas.microsoft.com/office/powerpoint/2010/main" val="18618925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5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smtClean="0"/>
              <a:t>A interface needs to know…</a:t>
            </a:r>
            <a:endParaRPr dirty="0"/>
          </a:p>
        </p:txBody>
      </p:sp>
      <p:sp>
        <p:nvSpPr>
          <p:cNvPr id="1049" name="Google Shape;1049;p5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50" name="Google Shape;1050;p56"/>
          <p:cNvSpPr txBox="1">
            <a:spLocks noGrp="1"/>
          </p:cNvSpPr>
          <p:nvPr>
            <p:ph type="body" idx="3"/>
          </p:nvPr>
        </p:nvSpPr>
        <p:spPr>
          <a:xfrm>
            <a:off x="12300" y="1073050"/>
            <a:ext cx="9144000" cy="4070400"/>
          </a:xfrm>
          <a:prstGeom prst="rect">
            <a:avLst/>
          </a:prstGeom>
        </p:spPr>
        <p:txBody>
          <a:bodyPr spcFirstLastPara="1" wrap="square" lIns="457200" tIns="0" rIns="457200" bIns="914400" anchor="t" anchorCtr="0">
            <a:noAutofit/>
          </a:bodyPr>
          <a:lstStyle/>
          <a:p>
            <a:pPr marL="285750" indent="-285750">
              <a:lnSpc>
                <a:spcPct val="115000"/>
              </a:lnSpc>
            </a:pPr>
            <a:r>
              <a:rPr lang="en-US" sz="1800" dirty="0" smtClean="0">
                <a:solidFill>
                  <a:schemeClr val="dk1"/>
                </a:solidFill>
              </a:rPr>
              <a:t>An IP address</a:t>
            </a:r>
          </a:p>
          <a:p>
            <a:pPr marL="742950" lvl="1" indent="-285750">
              <a:lnSpc>
                <a:spcPct val="115000"/>
              </a:lnSpc>
            </a:pPr>
            <a:r>
              <a:rPr lang="en-US" sz="1800" dirty="0" smtClean="0">
                <a:solidFill>
                  <a:schemeClr val="dk1"/>
                </a:solidFill>
              </a:rPr>
              <a:t>Without this, it doesn’t know what traffic is for it and what isn’t for it.</a:t>
            </a:r>
            <a:endParaRPr lang="en-US" sz="1800" dirty="0" smtClean="0">
              <a:solidFill>
                <a:schemeClr val="dk1"/>
              </a:solidFill>
            </a:endParaRPr>
          </a:p>
          <a:p>
            <a:pPr marL="285750" indent="-285750">
              <a:lnSpc>
                <a:spcPct val="115000"/>
              </a:lnSpc>
            </a:pPr>
            <a:r>
              <a:rPr lang="en-US" sz="1800" dirty="0" smtClean="0">
                <a:solidFill>
                  <a:schemeClr val="dk1"/>
                </a:solidFill>
              </a:rPr>
              <a:t>A default gateway</a:t>
            </a:r>
          </a:p>
          <a:p>
            <a:pPr marL="742950" lvl="1" indent="-285750">
              <a:lnSpc>
                <a:spcPct val="115000"/>
              </a:lnSpc>
            </a:pPr>
            <a:r>
              <a:rPr lang="en-US" sz="1800" dirty="0" smtClean="0">
                <a:solidFill>
                  <a:schemeClr val="dk1"/>
                </a:solidFill>
              </a:rPr>
              <a:t>This is where you forward traffic that goes to some other network.</a:t>
            </a:r>
            <a:endParaRPr lang="en-US" sz="1800" dirty="0" smtClean="0">
              <a:solidFill>
                <a:schemeClr val="dk1"/>
              </a:solidFill>
            </a:endParaRPr>
          </a:p>
          <a:p>
            <a:pPr marL="285750" indent="-285750">
              <a:lnSpc>
                <a:spcPct val="115000"/>
              </a:lnSpc>
            </a:pPr>
            <a:r>
              <a:rPr lang="en-US" sz="1800" dirty="0" smtClean="0">
                <a:solidFill>
                  <a:schemeClr val="dk1"/>
                </a:solidFill>
              </a:rPr>
              <a:t>A subnet mask</a:t>
            </a: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spcBef>
                <a:spcPts val="0"/>
              </a:spcBef>
              <a:spcAft>
                <a:spcPts val="800"/>
              </a:spcAft>
              <a:buNone/>
            </a:pPr>
            <a:endParaRPr dirty="0"/>
          </a:p>
        </p:txBody>
      </p:sp>
    </p:spTree>
    <p:extLst>
      <p:ext uri="{BB962C8B-B14F-4D97-AF65-F5344CB8AC3E}">
        <p14:creationId xmlns:p14="http://schemas.microsoft.com/office/powerpoint/2010/main" val="14142210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5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smtClean="0"/>
              <a:t>A interface needs to know…</a:t>
            </a:r>
            <a:endParaRPr dirty="0"/>
          </a:p>
        </p:txBody>
      </p:sp>
      <p:sp>
        <p:nvSpPr>
          <p:cNvPr id="1049" name="Google Shape;1049;p5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50" name="Google Shape;1050;p56"/>
          <p:cNvSpPr txBox="1">
            <a:spLocks noGrp="1"/>
          </p:cNvSpPr>
          <p:nvPr>
            <p:ph type="body" idx="3"/>
          </p:nvPr>
        </p:nvSpPr>
        <p:spPr>
          <a:xfrm>
            <a:off x="12300" y="1073050"/>
            <a:ext cx="9144000" cy="4070400"/>
          </a:xfrm>
          <a:prstGeom prst="rect">
            <a:avLst/>
          </a:prstGeom>
        </p:spPr>
        <p:txBody>
          <a:bodyPr spcFirstLastPara="1" wrap="square" lIns="457200" tIns="0" rIns="457200" bIns="914400" anchor="t" anchorCtr="0">
            <a:noAutofit/>
          </a:bodyPr>
          <a:lstStyle/>
          <a:p>
            <a:pPr marL="285750" indent="-285750">
              <a:lnSpc>
                <a:spcPct val="115000"/>
              </a:lnSpc>
            </a:pPr>
            <a:r>
              <a:rPr lang="en-US" sz="1800" dirty="0" smtClean="0">
                <a:solidFill>
                  <a:schemeClr val="dk1"/>
                </a:solidFill>
              </a:rPr>
              <a:t>An IP address</a:t>
            </a:r>
          </a:p>
          <a:p>
            <a:pPr marL="742950" lvl="1" indent="-285750">
              <a:lnSpc>
                <a:spcPct val="115000"/>
              </a:lnSpc>
            </a:pPr>
            <a:r>
              <a:rPr lang="en-US" sz="1800" dirty="0" smtClean="0">
                <a:solidFill>
                  <a:schemeClr val="dk1"/>
                </a:solidFill>
              </a:rPr>
              <a:t>Without this, it doesn’t know what traffic is for it and what isn’t for it.</a:t>
            </a:r>
            <a:endParaRPr lang="en-US" sz="1800" dirty="0" smtClean="0">
              <a:solidFill>
                <a:schemeClr val="dk1"/>
              </a:solidFill>
            </a:endParaRPr>
          </a:p>
          <a:p>
            <a:pPr marL="285750" indent="-285750">
              <a:lnSpc>
                <a:spcPct val="115000"/>
              </a:lnSpc>
            </a:pPr>
            <a:r>
              <a:rPr lang="en-US" sz="1800" dirty="0" smtClean="0">
                <a:solidFill>
                  <a:schemeClr val="dk1"/>
                </a:solidFill>
              </a:rPr>
              <a:t>A default gateway</a:t>
            </a:r>
          </a:p>
          <a:p>
            <a:pPr marL="742950" lvl="1" indent="-285750">
              <a:lnSpc>
                <a:spcPct val="115000"/>
              </a:lnSpc>
            </a:pPr>
            <a:r>
              <a:rPr lang="en-US" sz="1800" dirty="0" smtClean="0">
                <a:solidFill>
                  <a:schemeClr val="dk1"/>
                </a:solidFill>
              </a:rPr>
              <a:t>This is where you forward traffic that goes to some other network.</a:t>
            </a:r>
            <a:endParaRPr lang="en-US" sz="1800" dirty="0" smtClean="0">
              <a:solidFill>
                <a:schemeClr val="dk1"/>
              </a:solidFill>
            </a:endParaRPr>
          </a:p>
          <a:p>
            <a:pPr marL="285750" indent="-285750">
              <a:lnSpc>
                <a:spcPct val="115000"/>
              </a:lnSpc>
            </a:pPr>
            <a:r>
              <a:rPr lang="en-US" sz="1800" dirty="0" smtClean="0">
                <a:solidFill>
                  <a:schemeClr val="dk1"/>
                </a:solidFill>
              </a:rPr>
              <a:t>A subnet mask</a:t>
            </a:r>
          </a:p>
          <a:p>
            <a:pPr marL="742950" lvl="1" indent="-285750">
              <a:lnSpc>
                <a:spcPct val="115000"/>
              </a:lnSpc>
            </a:pPr>
            <a:r>
              <a:rPr lang="en-US" sz="1800" dirty="0" smtClean="0">
                <a:solidFill>
                  <a:schemeClr val="dk1"/>
                </a:solidFill>
              </a:rPr>
              <a:t>Determines what gets sent to the local network vs what goes to the default gateway.</a:t>
            </a:r>
          </a:p>
          <a:p>
            <a:pPr marL="742950" lvl="1" indent="-285750">
              <a:lnSpc>
                <a:spcPct val="115000"/>
              </a:lnSpc>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spcBef>
                <a:spcPts val="0"/>
              </a:spcBef>
              <a:spcAft>
                <a:spcPts val="800"/>
              </a:spcAft>
              <a:buNone/>
            </a:pPr>
            <a:endParaRPr dirty="0"/>
          </a:p>
        </p:txBody>
      </p:sp>
    </p:spTree>
    <p:extLst>
      <p:ext uri="{BB962C8B-B14F-4D97-AF65-F5344CB8AC3E}">
        <p14:creationId xmlns:p14="http://schemas.microsoft.com/office/powerpoint/2010/main" val="34355350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55"/>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Let’s say you’re at home…</a:t>
            </a:r>
            <a:endParaRPr dirty="0"/>
          </a:p>
        </p:txBody>
      </p:sp>
      <p:sp>
        <p:nvSpPr>
          <p:cNvPr id="1043" name="Google Shape;1043;p5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42654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5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smtClean="0"/>
              <a:t>A packet’s path </a:t>
            </a:r>
            <a:endParaRPr dirty="0"/>
          </a:p>
        </p:txBody>
      </p:sp>
      <p:sp>
        <p:nvSpPr>
          <p:cNvPr id="1049" name="Google Shape;1049;p5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50" name="Google Shape;1050;p56"/>
          <p:cNvSpPr txBox="1">
            <a:spLocks noGrp="1"/>
          </p:cNvSpPr>
          <p:nvPr>
            <p:ph type="body" idx="3"/>
          </p:nvPr>
        </p:nvSpPr>
        <p:spPr>
          <a:xfrm>
            <a:off x="175" y="836075"/>
            <a:ext cx="9144000" cy="40704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800" dirty="0">
              <a:solidFill>
                <a:schemeClr val="dk1"/>
              </a:solidFill>
            </a:endParaRPr>
          </a:p>
          <a:p>
            <a:pPr marL="0" lvl="0" indent="0" algn="l" rtl="0">
              <a:spcBef>
                <a:spcPts val="0"/>
              </a:spcBef>
              <a:spcAft>
                <a:spcPts val="800"/>
              </a:spcAft>
              <a:buNone/>
            </a:pPr>
            <a:endParaRPr dirty="0"/>
          </a:p>
        </p:txBody>
      </p:sp>
      <p:pic>
        <p:nvPicPr>
          <p:cNvPr id="2" name="Picture 1"/>
          <p:cNvPicPr>
            <a:picLocks noChangeAspect="1"/>
          </p:cNvPicPr>
          <p:nvPr/>
        </p:nvPicPr>
        <p:blipFill>
          <a:blip r:embed="rId3"/>
          <a:stretch>
            <a:fillRect/>
          </a:stretch>
        </p:blipFill>
        <p:spPr>
          <a:xfrm>
            <a:off x="3924300" y="1924050"/>
            <a:ext cx="1295400" cy="1295400"/>
          </a:xfrm>
          <a:prstGeom prst="rect">
            <a:avLst/>
          </a:prstGeom>
        </p:spPr>
      </p:pic>
      <p:sp>
        <p:nvSpPr>
          <p:cNvPr id="3" name="TextBox 2"/>
          <p:cNvSpPr txBox="1"/>
          <p:nvPr/>
        </p:nvSpPr>
        <p:spPr>
          <a:xfrm>
            <a:off x="2585884" y="1621675"/>
            <a:ext cx="4581832" cy="461665"/>
          </a:xfrm>
          <a:prstGeom prst="rect">
            <a:avLst/>
          </a:prstGeom>
          <a:noFill/>
        </p:spPr>
        <p:txBody>
          <a:bodyPr wrap="square" rtlCol="0">
            <a:spAutoFit/>
          </a:bodyPr>
          <a:lstStyle/>
          <a:p>
            <a:r>
              <a:rPr lang="en-US" sz="2400" dirty="0" smtClean="0"/>
              <a:t>I </a:t>
            </a:r>
            <a:r>
              <a:rPr lang="en-US" sz="2400" dirty="0" err="1" smtClean="0"/>
              <a:t>wanna</a:t>
            </a:r>
            <a:r>
              <a:rPr lang="en-US" sz="2400" dirty="0" smtClean="0"/>
              <a:t> talk to Google….</a:t>
            </a:r>
            <a:endParaRPr lang="en-US" sz="2400" dirty="0"/>
          </a:p>
        </p:txBody>
      </p:sp>
      <p:sp>
        <p:nvSpPr>
          <p:cNvPr id="4" name="TextBox 3"/>
          <p:cNvSpPr txBox="1"/>
          <p:nvPr/>
        </p:nvSpPr>
        <p:spPr>
          <a:xfrm>
            <a:off x="2399071" y="3219450"/>
            <a:ext cx="4955458"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t>I’m not Google, so I better use my send the packet to my default gateway…</a:t>
            </a:r>
            <a:endParaRPr lang="en-US" sz="2000" dirty="0"/>
          </a:p>
        </p:txBody>
      </p:sp>
    </p:spTree>
    <p:extLst>
      <p:ext uri="{BB962C8B-B14F-4D97-AF65-F5344CB8AC3E}">
        <p14:creationId xmlns:p14="http://schemas.microsoft.com/office/powerpoint/2010/main" val="126480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5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smtClean="0"/>
              <a:t>A packet’s path </a:t>
            </a:r>
            <a:endParaRPr dirty="0"/>
          </a:p>
        </p:txBody>
      </p:sp>
      <p:sp>
        <p:nvSpPr>
          <p:cNvPr id="1049" name="Google Shape;1049;p5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50" name="Google Shape;1050;p56"/>
          <p:cNvSpPr txBox="1">
            <a:spLocks noGrp="1"/>
          </p:cNvSpPr>
          <p:nvPr>
            <p:ph type="body" idx="3"/>
          </p:nvPr>
        </p:nvSpPr>
        <p:spPr>
          <a:xfrm>
            <a:off x="175" y="836075"/>
            <a:ext cx="9144000" cy="40704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800" dirty="0">
              <a:solidFill>
                <a:schemeClr val="dk1"/>
              </a:solidFill>
            </a:endParaRPr>
          </a:p>
          <a:p>
            <a:pPr marL="0" lvl="0" indent="0" algn="l" rtl="0">
              <a:spcBef>
                <a:spcPts val="0"/>
              </a:spcBef>
              <a:spcAft>
                <a:spcPts val="800"/>
              </a:spcAft>
              <a:buNone/>
            </a:pPr>
            <a:endParaRPr dirty="0"/>
          </a:p>
        </p:txBody>
      </p:sp>
      <p:pic>
        <p:nvPicPr>
          <p:cNvPr id="2" name="Picture 1"/>
          <p:cNvPicPr>
            <a:picLocks noChangeAspect="1"/>
          </p:cNvPicPr>
          <p:nvPr/>
        </p:nvPicPr>
        <p:blipFill>
          <a:blip r:embed="rId3"/>
          <a:stretch>
            <a:fillRect/>
          </a:stretch>
        </p:blipFill>
        <p:spPr>
          <a:xfrm>
            <a:off x="797642" y="2925693"/>
            <a:ext cx="1295400" cy="1295400"/>
          </a:xfrm>
          <a:prstGeom prst="rect">
            <a:avLst/>
          </a:prstGeom>
        </p:spPr>
      </p:pic>
      <p:sp>
        <p:nvSpPr>
          <p:cNvPr id="4" name="TextBox 3"/>
          <p:cNvSpPr txBox="1"/>
          <p:nvPr/>
        </p:nvSpPr>
        <p:spPr>
          <a:xfrm>
            <a:off x="3854247" y="836075"/>
            <a:ext cx="2241754" cy="400110"/>
          </a:xfrm>
          <a:prstGeom prst="rect">
            <a:avLst/>
          </a:prstGeom>
          <a:noFill/>
        </p:spPr>
        <p:txBody>
          <a:bodyPr wrap="square" rtlCol="0">
            <a:spAutoFit/>
          </a:bodyPr>
          <a:lstStyle/>
          <a:p>
            <a:r>
              <a:rPr lang="en-US" sz="2000" dirty="0" smtClean="0"/>
              <a:t>192.168.1.1</a:t>
            </a:r>
            <a:endParaRPr lang="en-US" sz="2000" dirty="0"/>
          </a:p>
        </p:txBody>
      </p:sp>
      <p:pic>
        <p:nvPicPr>
          <p:cNvPr id="6" name="Picture 5"/>
          <p:cNvPicPr>
            <a:picLocks noChangeAspect="1"/>
          </p:cNvPicPr>
          <p:nvPr/>
        </p:nvPicPr>
        <p:blipFill>
          <a:blip r:embed="rId4"/>
          <a:stretch>
            <a:fillRect/>
          </a:stretch>
        </p:blipFill>
        <p:spPr>
          <a:xfrm>
            <a:off x="3509502" y="1182125"/>
            <a:ext cx="2400300" cy="1543050"/>
          </a:xfrm>
          <a:prstGeom prst="rect">
            <a:avLst/>
          </a:prstGeom>
        </p:spPr>
      </p:pic>
      <p:cxnSp>
        <p:nvCxnSpPr>
          <p:cNvPr id="8" name="Straight Connector 7"/>
          <p:cNvCxnSpPr/>
          <p:nvPr/>
        </p:nvCxnSpPr>
        <p:spPr>
          <a:xfrm flipV="1">
            <a:off x="1877961" y="2257996"/>
            <a:ext cx="2095689" cy="1067807"/>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9428348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5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smtClean="0"/>
              <a:t>A packet’s path </a:t>
            </a:r>
            <a:endParaRPr dirty="0"/>
          </a:p>
        </p:txBody>
      </p:sp>
      <p:sp>
        <p:nvSpPr>
          <p:cNvPr id="1049" name="Google Shape;1049;p5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50" name="Google Shape;1050;p56"/>
          <p:cNvSpPr txBox="1">
            <a:spLocks noGrp="1"/>
          </p:cNvSpPr>
          <p:nvPr>
            <p:ph type="body" idx="3"/>
          </p:nvPr>
        </p:nvSpPr>
        <p:spPr>
          <a:xfrm>
            <a:off x="175" y="836075"/>
            <a:ext cx="9144000" cy="40704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800" dirty="0">
              <a:solidFill>
                <a:schemeClr val="dk1"/>
              </a:solidFill>
            </a:endParaRPr>
          </a:p>
          <a:p>
            <a:pPr marL="0" lvl="0" indent="0" algn="l" rtl="0">
              <a:spcBef>
                <a:spcPts val="0"/>
              </a:spcBef>
              <a:spcAft>
                <a:spcPts val="800"/>
              </a:spcAft>
              <a:buNone/>
            </a:pPr>
            <a:endParaRPr dirty="0"/>
          </a:p>
        </p:txBody>
      </p:sp>
      <p:pic>
        <p:nvPicPr>
          <p:cNvPr id="2" name="Picture 1"/>
          <p:cNvPicPr>
            <a:picLocks noChangeAspect="1"/>
          </p:cNvPicPr>
          <p:nvPr/>
        </p:nvPicPr>
        <p:blipFill>
          <a:blip r:embed="rId3"/>
          <a:stretch>
            <a:fillRect/>
          </a:stretch>
        </p:blipFill>
        <p:spPr>
          <a:xfrm>
            <a:off x="797642" y="2925693"/>
            <a:ext cx="1295400" cy="1295400"/>
          </a:xfrm>
          <a:prstGeom prst="rect">
            <a:avLst/>
          </a:prstGeom>
        </p:spPr>
      </p:pic>
      <p:sp>
        <p:nvSpPr>
          <p:cNvPr id="4" name="TextBox 3"/>
          <p:cNvSpPr txBox="1"/>
          <p:nvPr/>
        </p:nvSpPr>
        <p:spPr>
          <a:xfrm>
            <a:off x="3854247" y="836075"/>
            <a:ext cx="2241754" cy="400110"/>
          </a:xfrm>
          <a:prstGeom prst="rect">
            <a:avLst/>
          </a:prstGeom>
          <a:noFill/>
        </p:spPr>
        <p:txBody>
          <a:bodyPr wrap="square" rtlCol="0">
            <a:spAutoFit/>
          </a:bodyPr>
          <a:lstStyle/>
          <a:p>
            <a:r>
              <a:rPr lang="en-US" sz="2000" dirty="0" smtClean="0"/>
              <a:t>ISP Router</a:t>
            </a:r>
            <a:endParaRPr lang="en-US" sz="2000" dirty="0"/>
          </a:p>
        </p:txBody>
      </p:sp>
      <p:pic>
        <p:nvPicPr>
          <p:cNvPr id="6" name="Picture 5"/>
          <p:cNvPicPr>
            <a:picLocks noChangeAspect="1"/>
          </p:cNvPicPr>
          <p:nvPr/>
        </p:nvPicPr>
        <p:blipFill>
          <a:blip r:embed="rId4"/>
          <a:stretch>
            <a:fillRect/>
          </a:stretch>
        </p:blipFill>
        <p:spPr>
          <a:xfrm>
            <a:off x="1877961" y="2240311"/>
            <a:ext cx="1875928" cy="1205954"/>
          </a:xfrm>
          <a:prstGeom prst="rect">
            <a:avLst/>
          </a:prstGeom>
        </p:spPr>
      </p:pic>
      <p:cxnSp>
        <p:nvCxnSpPr>
          <p:cNvPr id="8" name="Straight Connector 7"/>
          <p:cNvCxnSpPr/>
          <p:nvPr/>
        </p:nvCxnSpPr>
        <p:spPr>
          <a:xfrm flipV="1">
            <a:off x="1877961" y="3106994"/>
            <a:ext cx="363794" cy="218810"/>
          </a:xfrm>
          <a:prstGeom prst="line">
            <a:avLst/>
          </a:prstGeom>
        </p:spPr>
        <p:style>
          <a:lnRef idx="3">
            <a:schemeClr val="accent2"/>
          </a:lnRef>
          <a:fillRef idx="0">
            <a:schemeClr val="accent2"/>
          </a:fillRef>
          <a:effectRef idx="2">
            <a:schemeClr val="accent2"/>
          </a:effectRef>
          <a:fontRef idx="minor">
            <a:schemeClr val="tx1"/>
          </a:fontRef>
        </p:style>
      </p:cxnSp>
      <p:pic>
        <p:nvPicPr>
          <p:cNvPr id="5" name="Picture 4"/>
          <p:cNvPicPr>
            <a:picLocks noChangeAspect="1"/>
          </p:cNvPicPr>
          <p:nvPr/>
        </p:nvPicPr>
        <p:blipFill>
          <a:blip r:embed="rId5"/>
          <a:stretch>
            <a:fillRect/>
          </a:stretch>
        </p:blipFill>
        <p:spPr>
          <a:xfrm>
            <a:off x="3854247" y="1246360"/>
            <a:ext cx="1438275" cy="1304925"/>
          </a:xfrm>
          <a:prstGeom prst="rect">
            <a:avLst/>
          </a:prstGeom>
        </p:spPr>
      </p:pic>
      <p:cxnSp>
        <p:nvCxnSpPr>
          <p:cNvPr id="11" name="Straight Connector 10"/>
          <p:cNvCxnSpPr/>
          <p:nvPr/>
        </p:nvCxnSpPr>
        <p:spPr>
          <a:xfrm flipV="1">
            <a:off x="3121741" y="2230136"/>
            <a:ext cx="851909" cy="321149"/>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610891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5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smtClean="0"/>
              <a:t>A packet’s path </a:t>
            </a:r>
            <a:endParaRPr dirty="0"/>
          </a:p>
        </p:txBody>
      </p:sp>
      <p:sp>
        <p:nvSpPr>
          <p:cNvPr id="1049" name="Google Shape;1049;p5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50" name="Google Shape;1050;p56"/>
          <p:cNvSpPr txBox="1">
            <a:spLocks noGrp="1"/>
          </p:cNvSpPr>
          <p:nvPr>
            <p:ph type="body" idx="3"/>
          </p:nvPr>
        </p:nvSpPr>
        <p:spPr>
          <a:xfrm>
            <a:off x="175" y="836075"/>
            <a:ext cx="9144000" cy="40704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800" dirty="0">
              <a:solidFill>
                <a:schemeClr val="dk1"/>
              </a:solidFill>
            </a:endParaRPr>
          </a:p>
          <a:p>
            <a:pPr marL="0" lvl="0" indent="0" algn="l" rtl="0">
              <a:spcBef>
                <a:spcPts val="0"/>
              </a:spcBef>
              <a:spcAft>
                <a:spcPts val="800"/>
              </a:spcAft>
              <a:buNone/>
            </a:pPr>
            <a:endParaRPr dirty="0"/>
          </a:p>
        </p:txBody>
      </p:sp>
      <p:pic>
        <p:nvPicPr>
          <p:cNvPr id="2" name="Picture 1"/>
          <p:cNvPicPr>
            <a:picLocks noChangeAspect="1"/>
          </p:cNvPicPr>
          <p:nvPr/>
        </p:nvPicPr>
        <p:blipFill>
          <a:blip r:embed="rId3"/>
          <a:stretch>
            <a:fillRect/>
          </a:stretch>
        </p:blipFill>
        <p:spPr>
          <a:xfrm>
            <a:off x="797642" y="2925693"/>
            <a:ext cx="1295400" cy="1295400"/>
          </a:xfrm>
          <a:prstGeom prst="rect">
            <a:avLst/>
          </a:prstGeom>
        </p:spPr>
      </p:pic>
      <p:sp>
        <p:nvSpPr>
          <p:cNvPr id="4" name="TextBox 3"/>
          <p:cNvSpPr txBox="1"/>
          <p:nvPr/>
        </p:nvSpPr>
        <p:spPr>
          <a:xfrm>
            <a:off x="3854247" y="836075"/>
            <a:ext cx="2241754" cy="400110"/>
          </a:xfrm>
          <a:prstGeom prst="rect">
            <a:avLst/>
          </a:prstGeom>
          <a:noFill/>
        </p:spPr>
        <p:txBody>
          <a:bodyPr wrap="square" rtlCol="0">
            <a:spAutoFit/>
          </a:bodyPr>
          <a:lstStyle/>
          <a:p>
            <a:r>
              <a:rPr lang="en-US" sz="2000" dirty="0" smtClean="0"/>
              <a:t>ISP Router</a:t>
            </a:r>
            <a:endParaRPr lang="en-US" sz="2000" dirty="0"/>
          </a:p>
        </p:txBody>
      </p:sp>
      <p:pic>
        <p:nvPicPr>
          <p:cNvPr id="6" name="Picture 5"/>
          <p:cNvPicPr>
            <a:picLocks noChangeAspect="1"/>
          </p:cNvPicPr>
          <p:nvPr/>
        </p:nvPicPr>
        <p:blipFill>
          <a:blip r:embed="rId4"/>
          <a:stretch>
            <a:fillRect/>
          </a:stretch>
        </p:blipFill>
        <p:spPr>
          <a:xfrm>
            <a:off x="1877961" y="2240311"/>
            <a:ext cx="1875928" cy="1205954"/>
          </a:xfrm>
          <a:prstGeom prst="rect">
            <a:avLst/>
          </a:prstGeom>
        </p:spPr>
      </p:pic>
      <p:cxnSp>
        <p:nvCxnSpPr>
          <p:cNvPr id="8" name="Straight Connector 7"/>
          <p:cNvCxnSpPr/>
          <p:nvPr/>
        </p:nvCxnSpPr>
        <p:spPr>
          <a:xfrm flipV="1">
            <a:off x="1877961" y="3106994"/>
            <a:ext cx="363794" cy="218810"/>
          </a:xfrm>
          <a:prstGeom prst="line">
            <a:avLst/>
          </a:prstGeom>
        </p:spPr>
        <p:style>
          <a:lnRef idx="3">
            <a:schemeClr val="accent2"/>
          </a:lnRef>
          <a:fillRef idx="0">
            <a:schemeClr val="accent2"/>
          </a:fillRef>
          <a:effectRef idx="2">
            <a:schemeClr val="accent2"/>
          </a:effectRef>
          <a:fontRef idx="minor">
            <a:schemeClr val="tx1"/>
          </a:fontRef>
        </p:style>
      </p:cxnSp>
      <p:pic>
        <p:nvPicPr>
          <p:cNvPr id="5" name="Picture 4"/>
          <p:cNvPicPr>
            <a:picLocks noChangeAspect="1"/>
          </p:cNvPicPr>
          <p:nvPr/>
        </p:nvPicPr>
        <p:blipFill>
          <a:blip r:embed="rId5"/>
          <a:stretch>
            <a:fillRect/>
          </a:stretch>
        </p:blipFill>
        <p:spPr>
          <a:xfrm>
            <a:off x="3854247" y="1246360"/>
            <a:ext cx="1438275" cy="1304925"/>
          </a:xfrm>
          <a:prstGeom prst="rect">
            <a:avLst/>
          </a:prstGeom>
        </p:spPr>
      </p:pic>
      <p:cxnSp>
        <p:nvCxnSpPr>
          <p:cNvPr id="11" name="Straight Connector 10"/>
          <p:cNvCxnSpPr/>
          <p:nvPr/>
        </p:nvCxnSpPr>
        <p:spPr>
          <a:xfrm flipV="1">
            <a:off x="3121741" y="2230136"/>
            <a:ext cx="851909" cy="321149"/>
          </a:xfrm>
          <a:prstGeom prst="line">
            <a:avLst/>
          </a:prstGeom>
        </p:spPr>
        <p:style>
          <a:lnRef idx="3">
            <a:schemeClr val="accent2"/>
          </a:lnRef>
          <a:fillRef idx="0">
            <a:schemeClr val="accent2"/>
          </a:fillRef>
          <a:effectRef idx="2">
            <a:schemeClr val="accent2"/>
          </a:effectRef>
          <a:fontRef idx="minor">
            <a:schemeClr val="tx1"/>
          </a:fontRef>
        </p:style>
      </p:cxnSp>
      <p:pic>
        <p:nvPicPr>
          <p:cNvPr id="12" name="Picture 11"/>
          <p:cNvPicPr>
            <a:picLocks noChangeAspect="1"/>
          </p:cNvPicPr>
          <p:nvPr/>
        </p:nvPicPr>
        <p:blipFill>
          <a:blip r:embed="rId5"/>
          <a:stretch>
            <a:fillRect/>
          </a:stretch>
        </p:blipFill>
        <p:spPr>
          <a:xfrm>
            <a:off x="6828507" y="925211"/>
            <a:ext cx="1438275" cy="1304925"/>
          </a:xfrm>
          <a:prstGeom prst="rect">
            <a:avLst/>
          </a:prstGeom>
        </p:spPr>
      </p:pic>
      <p:pic>
        <p:nvPicPr>
          <p:cNvPr id="13" name="Picture 12"/>
          <p:cNvPicPr>
            <a:picLocks noChangeAspect="1"/>
          </p:cNvPicPr>
          <p:nvPr/>
        </p:nvPicPr>
        <p:blipFill>
          <a:blip r:embed="rId5"/>
          <a:stretch>
            <a:fillRect/>
          </a:stretch>
        </p:blipFill>
        <p:spPr>
          <a:xfrm>
            <a:off x="6726888" y="2505159"/>
            <a:ext cx="1438275" cy="1304925"/>
          </a:xfrm>
          <a:prstGeom prst="rect">
            <a:avLst/>
          </a:prstGeom>
        </p:spPr>
      </p:pic>
      <p:pic>
        <p:nvPicPr>
          <p:cNvPr id="14" name="Picture 13"/>
          <p:cNvPicPr>
            <a:picLocks noChangeAspect="1"/>
          </p:cNvPicPr>
          <p:nvPr/>
        </p:nvPicPr>
        <p:blipFill>
          <a:blip r:embed="rId5"/>
          <a:stretch>
            <a:fillRect/>
          </a:stretch>
        </p:blipFill>
        <p:spPr>
          <a:xfrm>
            <a:off x="5054589" y="3216399"/>
            <a:ext cx="1438275" cy="1304925"/>
          </a:xfrm>
          <a:prstGeom prst="rect">
            <a:avLst/>
          </a:prstGeom>
        </p:spPr>
      </p:pic>
      <p:pic>
        <p:nvPicPr>
          <p:cNvPr id="15" name="Picture 14"/>
          <p:cNvPicPr>
            <a:picLocks noChangeAspect="1"/>
          </p:cNvPicPr>
          <p:nvPr/>
        </p:nvPicPr>
        <p:blipFill>
          <a:blip r:embed="rId5"/>
          <a:stretch>
            <a:fillRect/>
          </a:stretch>
        </p:blipFill>
        <p:spPr>
          <a:xfrm>
            <a:off x="3583287" y="2628248"/>
            <a:ext cx="1438275" cy="1304925"/>
          </a:xfrm>
          <a:prstGeom prst="rect">
            <a:avLst/>
          </a:prstGeom>
        </p:spPr>
      </p:pic>
      <p:cxnSp>
        <p:nvCxnSpPr>
          <p:cNvPr id="16" name="Straight Connector 15"/>
          <p:cNvCxnSpPr>
            <a:stCxn id="5" idx="2"/>
          </p:cNvCxnSpPr>
          <p:nvPr/>
        </p:nvCxnSpPr>
        <p:spPr>
          <a:xfrm flipH="1">
            <a:off x="4424517" y="2551285"/>
            <a:ext cx="148868" cy="353352"/>
          </a:xfrm>
          <a:prstGeom prst="line">
            <a:avLst/>
          </a:prstGeom>
        </p:spPr>
        <p:style>
          <a:lnRef idx="3">
            <a:schemeClr val="accent2"/>
          </a:lnRef>
          <a:fillRef idx="0">
            <a:schemeClr val="accent2"/>
          </a:fillRef>
          <a:effectRef idx="2">
            <a:schemeClr val="accent2"/>
          </a:effectRef>
          <a:fontRef idx="minor">
            <a:schemeClr val="tx1"/>
          </a:fontRef>
        </p:style>
      </p:cxnSp>
      <p:cxnSp>
        <p:nvCxnSpPr>
          <p:cNvPr id="18" name="Straight Connector 17"/>
          <p:cNvCxnSpPr/>
          <p:nvPr/>
        </p:nvCxnSpPr>
        <p:spPr>
          <a:xfrm>
            <a:off x="4754707" y="3616509"/>
            <a:ext cx="537815" cy="252352"/>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flipH="1">
            <a:off x="6272783" y="3573393"/>
            <a:ext cx="713613" cy="219792"/>
          </a:xfrm>
          <a:prstGeom prst="line">
            <a:avLst/>
          </a:prstGeom>
        </p:spPr>
        <p:style>
          <a:lnRef idx="3">
            <a:schemeClr val="accent2"/>
          </a:lnRef>
          <a:fillRef idx="0">
            <a:schemeClr val="accent2"/>
          </a:fillRef>
          <a:effectRef idx="2">
            <a:schemeClr val="accent2"/>
          </a:effectRef>
          <a:fontRef idx="minor">
            <a:schemeClr val="tx1"/>
          </a:fontRef>
        </p:style>
      </p:cxnSp>
      <p:cxnSp>
        <p:nvCxnSpPr>
          <p:cNvPr id="23" name="Straight Connector 22"/>
          <p:cNvCxnSpPr/>
          <p:nvPr/>
        </p:nvCxnSpPr>
        <p:spPr>
          <a:xfrm flipH="1">
            <a:off x="7398776" y="2204648"/>
            <a:ext cx="35797" cy="525078"/>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5566754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5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smtClean="0"/>
              <a:t>Eventually….</a:t>
            </a:r>
            <a:endParaRPr dirty="0"/>
          </a:p>
        </p:txBody>
      </p:sp>
      <p:sp>
        <p:nvSpPr>
          <p:cNvPr id="1049" name="Google Shape;1049;p5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50" name="Google Shape;1050;p56"/>
          <p:cNvSpPr txBox="1">
            <a:spLocks noGrp="1"/>
          </p:cNvSpPr>
          <p:nvPr>
            <p:ph type="body" idx="3"/>
          </p:nvPr>
        </p:nvSpPr>
        <p:spPr>
          <a:xfrm>
            <a:off x="175" y="836075"/>
            <a:ext cx="9144000" cy="40704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800" dirty="0">
              <a:solidFill>
                <a:schemeClr val="dk1"/>
              </a:solidFill>
            </a:endParaRPr>
          </a:p>
          <a:p>
            <a:pPr marL="0" lvl="0" indent="0" algn="l" rtl="0">
              <a:spcBef>
                <a:spcPts val="0"/>
              </a:spcBef>
              <a:spcAft>
                <a:spcPts val="800"/>
              </a:spcAft>
              <a:buNone/>
            </a:pPr>
            <a:endParaRPr dirty="0"/>
          </a:p>
        </p:txBody>
      </p:sp>
      <p:sp>
        <p:nvSpPr>
          <p:cNvPr id="4" name="TextBox 3"/>
          <p:cNvSpPr txBox="1"/>
          <p:nvPr/>
        </p:nvSpPr>
        <p:spPr>
          <a:xfrm>
            <a:off x="3062990" y="884943"/>
            <a:ext cx="3280200" cy="400110"/>
          </a:xfrm>
          <a:prstGeom prst="rect">
            <a:avLst/>
          </a:prstGeom>
          <a:noFill/>
        </p:spPr>
        <p:txBody>
          <a:bodyPr wrap="square" rtlCol="0">
            <a:spAutoFit/>
          </a:bodyPr>
          <a:lstStyle/>
          <a:p>
            <a:r>
              <a:rPr lang="en-US" sz="2000" dirty="0" smtClean="0"/>
              <a:t>Backbone (Core) Router</a:t>
            </a:r>
            <a:endParaRPr lang="en-US" sz="2000" dirty="0"/>
          </a:p>
        </p:txBody>
      </p:sp>
      <p:pic>
        <p:nvPicPr>
          <p:cNvPr id="5" name="Picture 4"/>
          <p:cNvPicPr>
            <a:picLocks noChangeAspect="1"/>
          </p:cNvPicPr>
          <p:nvPr/>
        </p:nvPicPr>
        <p:blipFill>
          <a:blip r:embed="rId3"/>
          <a:stretch>
            <a:fillRect/>
          </a:stretch>
        </p:blipFill>
        <p:spPr>
          <a:xfrm>
            <a:off x="2800810" y="1236185"/>
            <a:ext cx="3542380" cy="3213947"/>
          </a:xfrm>
          <a:prstGeom prst="rect">
            <a:avLst/>
          </a:prstGeom>
        </p:spPr>
      </p:pic>
    </p:spTree>
    <p:extLst>
      <p:ext uri="{BB962C8B-B14F-4D97-AF65-F5344CB8AC3E}">
        <p14:creationId xmlns:p14="http://schemas.microsoft.com/office/powerpoint/2010/main" val="24261396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5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smtClean="0"/>
              <a:t>Eventually….</a:t>
            </a:r>
            <a:endParaRPr dirty="0"/>
          </a:p>
        </p:txBody>
      </p:sp>
      <p:sp>
        <p:nvSpPr>
          <p:cNvPr id="1049" name="Google Shape;1049;p5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50" name="Google Shape;1050;p56"/>
          <p:cNvSpPr txBox="1">
            <a:spLocks noGrp="1"/>
          </p:cNvSpPr>
          <p:nvPr>
            <p:ph type="body" idx="3"/>
          </p:nvPr>
        </p:nvSpPr>
        <p:spPr>
          <a:xfrm>
            <a:off x="175" y="836075"/>
            <a:ext cx="9144000" cy="40704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800" dirty="0">
              <a:solidFill>
                <a:schemeClr val="dk1"/>
              </a:solidFill>
            </a:endParaRPr>
          </a:p>
          <a:p>
            <a:pPr marL="0" lvl="0" indent="0" algn="l" rtl="0">
              <a:spcBef>
                <a:spcPts val="0"/>
              </a:spcBef>
              <a:spcAft>
                <a:spcPts val="800"/>
              </a:spcAft>
              <a:buNone/>
            </a:pPr>
            <a:endParaRPr dirty="0"/>
          </a:p>
        </p:txBody>
      </p:sp>
      <p:pic>
        <p:nvPicPr>
          <p:cNvPr id="1028" name="Picture 4" descr="Image result for backbone rou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407" y="804724"/>
            <a:ext cx="3533923" cy="39586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5486781" y="883629"/>
            <a:ext cx="2557746" cy="37948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601324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5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Today’s Objectives</a:t>
            </a:r>
            <a:endParaRPr>
              <a:solidFill>
                <a:schemeClr val="dk1"/>
              </a:solidFill>
            </a:endParaRPr>
          </a:p>
          <a:p>
            <a:pPr marL="0" lvl="0" indent="0" algn="l" rtl="0">
              <a:spcBef>
                <a:spcPts val="0"/>
              </a:spcBef>
              <a:spcAft>
                <a:spcPts val="0"/>
              </a:spcAft>
              <a:buNone/>
            </a:pPr>
            <a:endParaRPr/>
          </a:p>
        </p:txBody>
      </p:sp>
      <p:sp>
        <p:nvSpPr>
          <p:cNvPr id="1031" name="Google Shape;1031;p5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the end of class, you will be able to:</a:t>
            </a:r>
            <a:endParaRPr>
              <a:solidFill>
                <a:schemeClr val="dk1"/>
              </a:solidFill>
            </a:endParaRPr>
          </a:p>
          <a:p>
            <a:pPr marL="0" lvl="0" indent="0" algn="l" rtl="0">
              <a:spcBef>
                <a:spcPts val="0"/>
              </a:spcBef>
              <a:spcAft>
                <a:spcPts val="0"/>
              </a:spcAft>
              <a:buNone/>
            </a:pPr>
            <a:endParaRPr/>
          </a:p>
        </p:txBody>
      </p:sp>
      <p:sp>
        <p:nvSpPr>
          <p:cNvPr id="1032" name="Google Shape;1032;p5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33" name="Google Shape;1033;p54"/>
          <p:cNvSpPr txBox="1">
            <a:spLocks noGrp="1"/>
          </p:cNvSpPr>
          <p:nvPr>
            <p:ph type="body" idx="3"/>
          </p:nvPr>
        </p:nvSpPr>
        <p:spPr>
          <a:xfrm>
            <a:off x="175" y="1284250"/>
            <a:ext cx="9144000" cy="3622200"/>
          </a:xfrm>
          <a:prstGeom prst="rect">
            <a:avLst/>
          </a:prstGeom>
          <a:ln>
            <a:noFill/>
          </a:ln>
        </p:spPr>
        <p:txBody>
          <a:bodyPr spcFirstLastPara="1" wrap="square" lIns="457200" tIns="0" rIns="457200" bIns="914400" anchor="t" anchorCtr="0">
            <a:noAutofit/>
          </a:bodyPr>
          <a:lstStyle/>
          <a:p>
            <a:pPr marL="457200" lvl="0" indent="-342900" algn="l" rtl="0">
              <a:lnSpc>
                <a:spcPct val="150000"/>
              </a:lnSpc>
              <a:spcBef>
                <a:spcPts val="0"/>
              </a:spcBef>
              <a:spcAft>
                <a:spcPts val="0"/>
              </a:spcAft>
              <a:buClr>
                <a:schemeClr val="dk1"/>
              </a:buClr>
              <a:buSzPts val="1800"/>
              <a:buFont typeface="Roboto Light"/>
              <a:buChar char="☐"/>
            </a:pPr>
            <a:r>
              <a:rPr lang="en" sz="1800">
                <a:solidFill>
                  <a:schemeClr val="dk1"/>
                </a:solidFill>
                <a:latin typeface="Roboto Light"/>
                <a:ea typeface="Roboto Light"/>
                <a:cs typeface="Roboto Light"/>
                <a:sym typeface="Roboto Light"/>
              </a:rPr>
              <a:t>Name at least 3 major Linux distributions and explain their use cases. </a:t>
            </a:r>
            <a:endParaRPr sz="1800">
              <a:solidFill>
                <a:schemeClr val="dk1"/>
              </a:solidFill>
              <a:latin typeface="Roboto Light"/>
              <a:ea typeface="Roboto Light"/>
              <a:cs typeface="Roboto Light"/>
              <a:sym typeface="Roboto Light"/>
            </a:endParaRPr>
          </a:p>
          <a:p>
            <a:pPr marL="457200" lvl="0" indent="-342900" algn="l" rtl="0">
              <a:lnSpc>
                <a:spcPct val="150000"/>
              </a:lnSpc>
              <a:spcBef>
                <a:spcPts val="800"/>
              </a:spcBef>
              <a:spcAft>
                <a:spcPts val="0"/>
              </a:spcAft>
              <a:buClr>
                <a:schemeClr val="dk1"/>
              </a:buClr>
              <a:buSzPts val="1800"/>
              <a:buFont typeface="Roboto Light"/>
              <a:buChar char="☐"/>
            </a:pPr>
            <a:r>
              <a:rPr lang="en" sz="1800">
                <a:solidFill>
                  <a:schemeClr val="dk1"/>
                </a:solidFill>
                <a:latin typeface="Roboto Light"/>
                <a:ea typeface="Roboto Light"/>
                <a:cs typeface="Roboto Light"/>
                <a:sym typeface="Roboto Light"/>
              </a:rPr>
              <a:t>Create files and folders.</a:t>
            </a:r>
            <a:endParaRPr sz="1800">
              <a:solidFill>
                <a:schemeClr val="dk1"/>
              </a:solidFill>
              <a:latin typeface="Roboto Light"/>
              <a:ea typeface="Roboto Light"/>
              <a:cs typeface="Roboto Light"/>
              <a:sym typeface="Roboto Light"/>
            </a:endParaRPr>
          </a:p>
          <a:p>
            <a:pPr marL="457200" lvl="0" indent="-342900" algn="l" rtl="0">
              <a:lnSpc>
                <a:spcPct val="150000"/>
              </a:lnSpc>
              <a:spcBef>
                <a:spcPts val="800"/>
              </a:spcBef>
              <a:spcAft>
                <a:spcPts val="0"/>
              </a:spcAft>
              <a:buClr>
                <a:schemeClr val="dk1"/>
              </a:buClr>
              <a:buSzPts val="1800"/>
              <a:buFont typeface="Roboto Light"/>
              <a:buChar char="☐"/>
            </a:pPr>
            <a:r>
              <a:rPr lang="en" sz="1800">
                <a:solidFill>
                  <a:schemeClr val="dk1"/>
                </a:solidFill>
                <a:latin typeface="Roboto Light"/>
                <a:ea typeface="Roboto Light"/>
                <a:cs typeface="Roboto Light"/>
                <a:sym typeface="Roboto Light"/>
              </a:rPr>
              <a:t>Articulate the purpose of the major directories on Linux filesystems. </a:t>
            </a:r>
            <a:endParaRPr sz="1800">
              <a:solidFill>
                <a:schemeClr val="dk1"/>
              </a:solidFill>
              <a:latin typeface="Roboto Light"/>
              <a:ea typeface="Roboto Light"/>
              <a:cs typeface="Roboto Light"/>
              <a:sym typeface="Roboto Light"/>
            </a:endParaRPr>
          </a:p>
          <a:p>
            <a:pPr marL="457200" lvl="0" indent="-342900" algn="l" rtl="0">
              <a:lnSpc>
                <a:spcPct val="150000"/>
              </a:lnSpc>
              <a:spcBef>
                <a:spcPts val="800"/>
              </a:spcBef>
              <a:spcAft>
                <a:spcPts val="0"/>
              </a:spcAft>
              <a:buClr>
                <a:schemeClr val="dk1"/>
              </a:buClr>
              <a:buSzPts val="1800"/>
              <a:buFont typeface="Roboto Light"/>
              <a:buChar char="☐"/>
            </a:pPr>
            <a:r>
              <a:rPr lang="en" sz="1800">
                <a:solidFill>
                  <a:schemeClr val="dk1"/>
                </a:solidFill>
                <a:latin typeface="Roboto Light"/>
                <a:ea typeface="Roboto Light"/>
                <a:cs typeface="Roboto Light"/>
                <a:sym typeface="Roboto Light"/>
              </a:rPr>
              <a:t>Use apt to install packages. </a:t>
            </a:r>
            <a:endParaRPr sz="1800">
              <a:solidFill>
                <a:schemeClr val="dk1"/>
              </a:solidFill>
              <a:latin typeface="Roboto Light"/>
              <a:ea typeface="Roboto Light"/>
              <a:cs typeface="Roboto Light"/>
              <a:sym typeface="Roboto Light"/>
            </a:endParaRPr>
          </a:p>
          <a:p>
            <a:pPr marL="0" lvl="0" indent="0" algn="l" rtl="0">
              <a:spcBef>
                <a:spcPts val="800"/>
              </a:spcBef>
              <a:spcAft>
                <a:spcPts val="800"/>
              </a:spcAft>
              <a:buNone/>
            </a:pPr>
            <a:endParaRPr/>
          </a:p>
        </p:txBody>
      </p:sp>
      <p:sp>
        <p:nvSpPr>
          <p:cNvPr id="1034" name="Google Shape;1034;p54"/>
          <p:cNvSpPr/>
          <p:nvPr/>
        </p:nvSpPr>
        <p:spPr>
          <a:xfrm>
            <a:off x="533253" y="1379821"/>
            <a:ext cx="230700" cy="226800"/>
          </a:xfrm>
          <a:prstGeom prst="bevel">
            <a:avLst>
              <a:gd name="adj" fmla="val 12500"/>
            </a:avLst>
          </a:prstGeom>
          <a:solidFill>
            <a:srgbClr val="EFEF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4"/>
          <p:cNvSpPr/>
          <p:nvPr/>
        </p:nvSpPr>
        <p:spPr>
          <a:xfrm>
            <a:off x="533253" y="1879394"/>
            <a:ext cx="230700" cy="226800"/>
          </a:xfrm>
          <a:prstGeom prst="bevel">
            <a:avLst>
              <a:gd name="adj" fmla="val 12500"/>
            </a:avLst>
          </a:prstGeom>
          <a:solidFill>
            <a:srgbClr val="EFEF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4"/>
          <p:cNvSpPr/>
          <p:nvPr/>
        </p:nvSpPr>
        <p:spPr>
          <a:xfrm>
            <a:off x="546505" y="2389131"/>
            <a:ext cx="230700" cy="226800"/>
          </a:xfrm>
          <a:prstGeom prst="bevel">
            <a:avLst>
              <a:gd name="adj" fmla="val 12500"/>
            </a:avLst>
          </a:prstGeom>
          <a:solidFill>
            <a:srgbClr val="EFEF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4"/>
          <p:cNvSpPr/>
          <p:nvPr/>
        </p:nvSpPr>
        <p:spPr>
          <a:xfrm>
            <a:off x="539879" y="2898430"/>
            <a:ext cx="230700" cy="226800"/>
          </a:xfrm>
          <a:prstGeom prst="bevel">
            <a:avLst>
              <a:gd name="adj" fmla="val 12500"/>
            </a:avLst>
          </a:prstGeom>
          <a:solidFill>
            <a:srgbClr val="EFEFE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Trace Route</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idx="2"/>
          </p:nvPr>
        </p:nvSpPr>
        <p:spPr/>
        <p:txBody>
          <a:bodyPr/>
          <a:lstStyle/>
          <a:p>
            <a:r>
              <a:rPr lang="en-US" sz="2400" dirty="0" smtClean="0"/>
              <a:t>Look at the man page and -- help page for traceroute</a:t>
            </a:r>
          </a:p>
          <a:p>
            <a:r>
              <a:rPr lang="en-US" sz="2400" dirty="0" smtClean="0"/>
              <a:t>Use the command to trace the path of a website of your choosing. Take note of how many “hops” occurred.</a:t>
            </a:r>
          </a:p>
          <a:p>
            <a:r>
              <a:rPr lang="en-US" sz="2400" dirty="0" smtClean="0"/>
              <a:t>What do each of these hops indicate? </a:t>
            </a:r>
          </a:p>
          <a:p>
            <a:r>
              <a:rPr lang="en-US" sz="2400" dirty="0" smtClean="0"/>
              <a:t>Run the command again on the same website. Was the same path taken?</a:t>
            </a:r>
          </a:p>
          <a:p>
            <a:r>
              <a:rPr lang="en-US" sz="2400" dirty="0" smtClean="0"/>
              <a:t>Did some “hops” time out? Why?</a:t>
            </a:r>
            <a:endParaRPr lang="en-US" sz="2400" dirty="0"/>
          </a:p>
        </p:txBody>
      </p:sp>
      <p:sp>
        <p:nvSpPr>
          <p:cNvPr id="5" name="Title 4"/>
          <p:cNvSpPr>
            <a:spLocks noGrp="1"/>
          </p:cNvSpPr>
          <p:nvPr>
            <p:ph type="title" idx="3"/>
          </p:nvPr>
        </p:nvSpPr>
        <p:spPr/>
        <p:txBody>
          <a:bodyPr/>
          <a:lstStyle/>
          <a:p>
            <a:endParaRPr lang="en-US"/>
          </a:p>
        </p:txBody>
      </p:sp>
      <p:sp>
        <p:nvSpPr>
          <p:cNvPr id="6" name="Subtitle 5"/>
          <p:cNvSpPr>
            <a:spLocks noGrp="1"/>
          </p:cNvSpPr>
          <p:nvPr>
            <p:ph type="subTitle" idx="4"/>
          </p:nvPr>
        </p:nvSpPr>
        <p:spPr/>
        <p:txBody>
          <a:bodyPr/>
          <a:lstStyle/>
          <a:p>
            <a:endParaRPr lang="en-US"/>
          </a:p>
        </p:txBody>
      </p:sp>
    </p:spTree>
    <p:extLst>
      <p:ext uri="{BB962C8B-B14F-4D97-AF65-F5344CB8AC3E}">
        <p14:creationId xmlns:p14="http://schemas.microsoft.com/office/powerpoint/2010/main" val="12125054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5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64" name="Google Shape;1064;p58"/>
          <p:cNvSpPr txBox="1"/>
          <p:nvPr/>
        </p:nvSpPr>
        <p:spPr>
          <a:xfrm>
            <a:off x="2391825" y="3471325"/>
            <a:ext cx="4243800" cy="67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990000"/>
                </a:solidFill>
                <a:latin typeface="Roboto Mono"/>
                <a:ea typeface="Roboto Mono"/>
                <a:cs typeface="Roboto Mono"/>
                <a:sym typeface="Roboto Mono"/>
              </a:rPr>
              <a:t>Linux History and Distros</a:t>
            </a:r>
            <a:endParaRPr>
              <a:solidFill>
                <a:srgbClr val="990000"/>
              </a:solidFill>
              <a:latin typeface="Roboto Mono"/>
              <a:ea typeface="Roboto Mono"/>
              <a:cs typeface="Roboto Mono"/>
              <a:sym typeface="Roboto Mono"/>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5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How the Internet Gives us Away</a:t>
            </a:r>
            <a:endParaRPr dirty="0"/>
          </a:p>
        </p:txBody>
      </p:sp>
      <p:sp>
        <p:nvSpPr>
          <p:cNvPr id="1070" name="Google Shape;1070;p5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smtClean="0"/>
              <a:t>IP addresses</a:t>
            </a:r>
            <a:endParaRPr dirty="0"/>
          </a:p>
        </p:txBody>
      </p:sp>
      <p:sp>
        <p:nvSpPr>
          <p:cNvPr id="1076" name="Google Shape;1076;p60"/>
          <p:cNvSpPr txBox="1">
            <a:spLocks noGrp="1"/>
          </p:cNvSpPr>
          <p:nvPr>
            <p:ph type="subTitle" idx="1"/>
          </p:nvPr>
        </p:nvSpPr>
        <p:spPr>
          <a:xfrm>
            <a:off x="0" y="675975"/>
            <a:ext cx="9144000" cy="4240800"/>
          </a:xfrm>
          <a:prstGeom prst="rect">
            <a:avLst/>
          </a:prstGeom>
        </p:spPr>
        <p:txBody>
          <a:bodyPr spcFirstLastPara="1" wrap="square" lIns="457200" tIns="91425" rIns="457200" bIns="0" anchor="t" anchorCtr="0">
            <a:noAutofit/>
          </a:bodyPr>
          <a:lstStyle/>
          <a:p>
            <a:pPr marL="0" lvl="0" indent="0" algn="l" rtl="0">
              <a:lnSpc>
                <a:spcPct val="150000"/>
              </a:lnSpc>
              <a:spcBef>
                <a:spcPts val="0"/>
              </a:spcBef>
              <a:spcAft>
                <a:spcPts val="0"/>
              </a:spcAft>
              <a:buNone/>
            </a:pPr>
            <a:r>
              <a:rPr lang="en-US" dirty="0" smtClean="0"/>
              <a:t>When you send a packet of data across the internet, it contains the IP addresses of the source and destination for the data. </a:t>
            </a:r>
            <a:endParaRPr dirty="0"/>
          </a:p>
        </p:txBody>
      </p:sp>
      <p:sp>
        <p:nvSpPr>
          <p:cNvPr id="1077" name="Google Shape;1077;p6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rotWithShape="1">
          <a:blip r:embed="rId3"/>
          <a:srcRect r="44165"/>
          <a:stretch/>
        </p:blipFill>
        <p:spPr>
          <a:xfrm>
            <a:off x="290747" y="2188038"/>
            <a:ext cx="8562505" cy="177165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6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83" name="Google Shape;1083;p61"/>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dirty="0" smtClean="0">
                <a:solidFill>
                  <a:srgbClr val="F1C232"/>
                </a:solidFill>
              </a:rPr>
              <a:t>Changing your Network Information</a:t>
            </a:r>
            <a:endParaRPr dirty="0">
              <a:solidFill>
                <a:srgbClr val="F1C232"/>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5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smtClean="0"/>
              <a:t>MAC addresses</a:t>
            </a:r>
            <a:endParaRPr dirty="0"/>
          </a:p>
        </p:txBody>
      </p:sp>
      <p:sp>
        <p:nvSpPr>
          <p:cNvPr id="1049" name="Google Shape;1049;p5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50" name="Google Shape;1050;p56"/>
          <p:cNvSpPr txBox="1">
            <a:spLocks noGrp="1"/>
          </p:cNvSpPr>
          <p:nvPr>
            <p:ph type="body" idx="3"/>
          </p:nvPr>
        </p:nvSpPr>
        <p:spPr>
          <a:xfrm>
            <a:off x="12300" y="1073050"/>
            <a:ext cx="9144000" cy="4070400"/>
          </a:xfrm>
          <a:prstGeom prst="rect">
            <a:avLst/>
          </a:prstGeom>
        </p:spPr>
        <p:txBody>
          <a:bodyPr spcFirstLastPara="1" wrap="square" lIns="457200" tIns="0" rIns="457200" bIns="914400" anchor="t" anchorCtr="0">
            <a:noAutofit/>
          </a:bodyPr>
          <a:lstStyle/>
          <a:p>
            <a:pPr marL="457200" lvl="1" indent="0">
              <a:lnSpc>
                <a:spcPct val="115000"/>
              </a:lnSpc>
              <a:buNone/>
            </a:pPr>
            <a:r>
              <a:rPr lang="en-US" sz="2400" dirty="0" smtClean="0">
                <a:solidFill>
                  <a:schemeClr val="dk1"/>
                </a:solidFill>
              </a:rPr>
              <a:t>A MAC address is a unique identifier assigned to a network interface controller. </a:t>
            </a:r>
          </a:p>
          <a:p>
            <a:pPr marL="457200" lvl="1" indent="0">
              <a:lnSpc>
                <a:spcPct val="115000"/>
              </a:lnSpc>
              <a:buNone/>
            </a:pPr>
            <a:endParaRPr lang="en-US" sz="2400" dirty="0">
              <a:solidFill>
                <a:schemeClr val="dk1"/>
              </a:solidFill>
            </a:endParaRPr>
          </a:p>
          <a:p>
            <a:pPr marL="457200" lvl="1" indent="0">
              <a:lnSpc>
                <a:spcPct val="115000"/>
              </a:lnSpc>
              <a:buNone/>
            </a:pPr>
            <a:r>
              <a:rPr lang="en-US" sz="2400" dirty="0" smtClean="0">
                <a:solidFill>
                  <a:schemeClr val="dk1"/>
                </a:solidFill>
              </a:rPr>
              <a:t>MAC’s have a corresponding IP assigned to them when they are on a network. </a:t>
            </a:r>
            <a:endParaRPr sz="24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spcBef>
                <a:spcPts val="0"/>
              </a:spcBef>
              <a:spcAft>
                <a:spcPts val="800"/>
              </a:spcAft>
              <a:buNone/>
            </a:pPr>
            <a:endParaRPr dirty="0"/>
          </a:p>
        </p:txBody>
      </p:sp>
    </p:spTree>
    <p:extLst>
      <p:ext uri="{BB962C8B-B14F-4D97-AF65-F5344CB8AC3E}">
        <p14:creationId xmlns:p14="http://schemas.microsoft.com/office/powerpoint/2010/main" val="5243834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5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smtClean="0"/>
              <a:t>IP Addresses vs MAC Addresses</a:t>
            </a:r>
            <a:endParaRPr dirty="0"/>
          </a:p>
        </p:txBody>
      </p:sp>
      <p:sp>
        <p:nvSpPr>
          <p:cNvPr id="1049" name="Google Shape;1049;p5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50" name="Google Shape;1050;p56"/>
          <p:cNvSpPr txBox="1">
            <a:spLocks noGrp="1"/>
          </p:cNvSpPr>
          <p:nvPr>
            <p:ph type="body" idx="3"/>
          </p:nvPr>
        </p:nvSpPr>
        <p:spPr>
          <a:xfrm>
            <a:off x="12300" y="1073050"/>
            <a:ext cx="4204858" cy="3526246"/>
          </a:xfrm>
          <a:prstGeom prst="rect">
            <a:avLst/>
          </a:prstGeom>
        </p:spPr>
        <p:txBody>
          <a:bodyPr spcFirstLastPara="1" wrap="square" lIns="457200" tIns="0" rIns="457200" bIns="914400" anchor="t" anchorCtr="0">
            <a:noAutofit/>
          </a:bodyPr>
          <a:lstStyle/>
          <a:p>
            <a:pPr marL="457200" lvl="1" indent="0">
              <a:lnSpc>
                <a:spcPct val="115000"/>
              </a:lnSpc>
              <a:buNone/>
            </a:pPr>
            <a:r>
              <a:rPr lang="en-US" sz="2400" b="1" dirty="0" smtClean="0">
                <a:solidFill>
                  <a:schemeClr val="dk1"/>
                </a:solidFill>
              </a:rPr>
              <a:t>IP Address</a:t>
            </a:r>
          </a:p>
          <a:p>
            <a:pPr marL="457200" lvl="1" indent="0">
              <a:lnSpc>
                <a:spcPct val="115000"/>
              </a:lnSpc>
              <a:buNone/>
            </a:pPr>
            <a:endParaRPr lang="en-US" sz="2400" dirty="0">
              <a:solidFill>
                <a:schemeClr val="dk1"/>
              </a:solidFill>
            </a:endParaRPr>
          </a:p>
          <a:p>
            <a:pPr marL="457200" lvl="1" indent="0">
              <a:lnSpc>
                <a:spcPct val="115000"/>
              </a:lnSpc>
              <a:buNone/>
            </a:pPr>
            <a:r>
              <a:rPr lang="en-US" sz="2400" dirty="0" smtClean="0">
                <a:solidFill>
                  <a:schemeClr val="dk1"/>
                </a:solidFill>
              </a:rPr>
              <a:t>It’s like your  full street address: </a:t>
            </a:r>
          </a:p>
          <a:p>
            <a:pPr marL="457200" lvl="1" indent="0">
              <a:lnSpc>
                <a:spcPct val="115000"/>
              </a:lnSpc>
              <a:buNone/>
            </a:pPr>
            <a:r>
              <a:rPr lang="en-US" sz="1800" dirty="0">
                <a:solidFill>
                  <a:schemeClr val="dk1"/>
                </a:solidFill>
              </a:rPr>
              <a:t>Ernest Cockrell Jr </a:t>
            </a:r>
            <a:r>
              <a:rPr lang="en-US" sz="1800" dirty="0" smtClean="0">
                <a:solidFill>
                  <a:schemeClr val="dk1"/>
                </a:solidFill>
              </a:rPr>
              <a:t>Hall</a:t>
            </a:r>
          </a:p>
          <a:p>
            <a:pPr marL="457200" lvl="1" indent="0">
              <a:lnSpc>
                <a:spcPct val="115000"/>
              </a:lnSpc>
              <a:buNone/>
            </a:pPr>
            <a:r>
              <a:rPr lang="en-US" sz="1800" dirty="0" smtClean="0">
                <a:solidFill>
                  <a:schemeClr val="dk1"/>
                </a:solidFill>
              </a:rPr>
              <a:t>301 E Dean Keeton St</a:t>
            </a:r>
          </a:p>
          <a:p>
            <a:pPr marL="457200" lvl="1" indent="0">
              <a:lnSpc>
                <a:spcPct val="115000"/>
              </a:lnSpc>
              <a:buNone/>
            </a:pPr>
            <a:r>
              <a:rPr lang="en-US" sz="1800" dirty="0" smtClean="0">
                <a:solidFill>
                  <a:schemeClr val="dk1"/>
                </a:solidFill>
              </a:rPr>
              <a:t>Austin, TX 78712</a:t>
            </a:r>
          </a:p>
          <a:p>
            <a:pPr marL="457200" lvl="1" indent="0">
              <a:lnSpc>
                <a:spcPct val="115000"/>
              </a:lnSpc>
              <a:buNone/>
            </a:pPr>
            <a:endParaRPr sz="24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spcBef>
                <a:spcPts val="0"/>
              </a:spcBef>
              <a:spcAft>
                <a:spcPts val="800"/>
              </a:spcAft>
              <a:buNone/>
            </a:pPr>
            <a:endParaRPr dirty="0"/>
          </a:p>
        </p:txBody>
      </p:sp>
      <p:sp>
        <p:nvSpPr>
          <p:cNvPr id="5" name="Google Shape;1050;p56"/>
          <p:cNvSpPr txBox="1">
            <a:spLocks/>
          </p:cNvSpPr>
          <p:nvPr/>
        </p:nvSpPr>
        <p:spPr>
          <a:xfrm>
            <a:off x="4379586" y="1073050"/>
            <a:ext cx="4204858" cy="3526246"/>
          </a:xfrm>
          <a:prstGeom prst="rect">
            <a:avLst/>
          </a:prstGeom>
          <a:noFill/>
          <a:ln>
            <a:noFill/>
          </a:ln>
        </p:spPr>
        <p:txBody>
          <a:bodyPr spcFirstLastPara="1" wrap="square" lIns="457200" tIns="0" rIns="457200" bIns="9144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1pPr>
            <a:lvl2pPr marL="914400" marR="0" lvl="1"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2pPr>
            <a:lvl3pPr marL="1371600" marR="0" lvl="2"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3pPr>
            <a:lvl4pPr marL="1828800" marR="0" lvl="3"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4pPr>
            <a:lvl5pPr marL="2286000" marR="0" lvl="4"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5pPr>
            <a:lvl6pPr marL="2743200" marR="0" lvl="5"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6pPr>
            <a:lvl7pPr marL="3200400" marR="0" lvl="6"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7pPr>
            <a:lvl8pPr marL="3657600" marR="0" lvl="7"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8pPr>
            <a:lvl9pPr marL="4114800" marR="0" lvl="8" indent="-317500" algn="l" rtl="0">
              <a:lnSpc>
                <a:spcPct val="100000"/>
              </a:lnSpc>
              <a:spcBef>
                <a:spcPts val="800"/>
              </a:spcBef>
              <a:spcAft>
                <a:spcPts val="800"/>
              </a:spcAft>
              <a:buClr>
                <a:srgbClr val="000000"/>
              </a:buClr>
              <a:buSzPts val="1400"/>
              <a:buFont typeface="Roboto"/>
              <a:buChar char="■"/>
              <a:defRPr sz="1400" b="0" i="0" u="none" strike="noStrike" cap="none">
                <a:solidFill>
                  <a:srgbClr val="000000"/>
                </a:solidFill>
                <a:latin typeface="Roboto"/>
                <a:ea typeface="Roboto"/>
                <a:cs typeface="Roboto"/>
                <a:sym typeface="Roboto"/>
              </a:defRPr>
            </a:lvl9pPr>
          </a:lstStyle>
          <a:p>
            <a:pPr marL="457200" lvl="1" indent="0">
              <a:lnSpc>
                <a:spcPct val="115000"/>
              </a:lnSpc>
              <a:buFont typeface="Roboto"/>
              <a:buNone/>
            </a:pPr>
            <a:r>
              <a:rPr lang="en-US" sz="2400" b="1" dirty="0" smtClean="0">
                <a:solidFill>
                  <a:schemeClr val="dk1"/>
                </a:solidFill>
              </a:rPr>
              <a:t>MAC Address</a:t>
            </a:r>
          </a:p>
          <a:p>
            <a:pPr marL="457200" lvl="1" indent="0">
              <a:lnSpc>
                <a:spcPct val="115000"/>
              </a:lnSpc>
              <a:buFont typeface="Roboto"/>
              <a:buNone/>
            </a:pPr>
            <a:endParaRPr lang="en-US" sz="2400" dirty="0" smtClean="0">
              <a:solidFill>
                <a:schemeClr val="dk1"/>
              </a:solidFill>
            </a:endParaRPr>
          </a:p>
          <a:p>
            <a:pPr marL="457200" lvl="1" indent="0">
              <a:lnSpc>
                <a:spcPct val="115000"/>
              </a:lnSpc>
              <a:buFont typeface="Roboto"/>
              <a:buNone/>
            </a:pPr>
            <a:r>
              <a:rPr lang="en-US" sz="2400" dirty="0" smtClean="0">
                <a:solidFill>
                  <a:schemeClr val="dk1"/>
                </a:solidFill>
              </a:rPr>
              <a:t>The blue house, with the white fence, and the bad dog that barks all the time, with the dead tree.</a:t>
            </a:r>
            <a:endParaRPr lang="en-US" sz="1800" dirty="0" smtClean="0">
              <a:solidFill>
                <a:schemeClr val="dk1"/>
              </a:solidFill>
            </a:endParaRPr>
          </a:p>
          <a:p>
            <a:pPr marL="457200" lvl="1" indent="0">
              <a:lnSpc>
                <a:spcPct val="115000"/>
              </a:lnSpc>
              <a:buFont typeface="Roboto"/>
              <a:buNone/>
            </a:pPr>
            <a:endParaRPr lang="en-US" sz="2400" dirty="0" smtClean="0">
              <a:solidFill>
                <a:schemeClr val="dk1"/>
              </a:solidFill>
            </a:endParaRPr>
          </a:p>
          <a:p>
            <a:pPr marL="0" indent="0">
              <a:lnSpc>
                <a:spcPct val="115000"/>
              </a:lnSpc>
              <a:buFont typeface="Roboto"/>
              <a:buNone/>
            </a:pPr>
            <a:endParaRPr lang="en-US" sz="1800" dirty="0" smtClean="0">
              <a:solidFill>
                <a:schemeClr val="dk1"/>
              </a:solidFill>
            </a:endParaRPr>
          </a:p>
          <a:p>
            <a:pPr marL="0" indent="0">
              <a:lnSpc>
                <a:spcPct val="115000"/>
              </a:lnSpc>
              <a:buFont typeface="Roboto"/>
              <a:buNone/>
            </a:pPr>
            <a:endParaRPr lang="en-US" sz="1800" dirty="0" smtClean="0">
              <a:solidFill>
                <a:schemeClr val="dk1"/>
              </a:solidFill>
            </a:endParaRPr>
          </a:p>
          <a:p>
            <a:pPr marL="0" indent="0">
              <a:lnSpc>
                <a:spcPct val="115000"/>
              </a:lnSpc>
              <a:buFont typeface="Roboto"/>
              <a:buNone/>
            </a:pPr>
            <a:endParaRPr lang="en-US" sz="1800" dirty="0" smtClean="0">
              <a:solidFill>
                <a:schemeClr val="dk1"/>
              </a:solidFill>
            </a:endParaRPr>
          </a:p>
          <a:p>
            <a:pPr marL="0" indent="0">
              <a:lnSpc>
                <a:spcPct val="115000"/>
              </a:lnSpc>
              <a:buFont typeface="Roboto"/>
              <a:buNone/>
            </a:pPr>
            <a:endParaRPr lang="en-US" sz="1800" dirty="0" smtClean="0">
              <a:solidFill>
                <a:schemeClr val="dk1"/>
              </a:solidFill>
            </a:endParaRPr>
          </a:p>
          <a:p>
            <a:pPr marL="0" indent="0">
              <a:spcAft>
                <a:spcPts val="800"/>
              </a:spcAft>
              <a:buFont typeface="Roboto"/>
              <a:buNone/>
            </a:pPr>
            <a:endParaRPr lang="en-US" dirty="0"/>
          </a:p>
        </p:txBody>
      </p:sp>
    </p:spTree>
    <p:extLst>
      <p:ext uri="{BB962C8B-B14F-4D97-AF65-F5344CB8AC3E}">
        <p14:creationId xmlns:p14="http://schemas.microsoft.com/office/powerpoint/2010/main" val="38858753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6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1089" name="Google Shape;1089;p6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90" name="Google Shape;1090;p6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t>Activity: Getting Comfy with the CLI</a:t>
            </a:r>
            <a:endParaRPr/>
          </a:p>
          <a:p>
            <a:pPr marL="0" lvl="0" indent="0" algn="l" rtl="0">
              <a:spcBef>
                <a:spcPts val="0"/>
              </a:spcBef>
              <a:spcAft>
                <a:spcPts val="0"/>
              </a:spcAft>
              <a:buNone/>
            </a:pPr>
            <a:endParaRPr/>
          </a:p>
          <a:p>
            <a:pPr marL="0" lvl="0" indent="0" algn="l" rtl="0">
              <a:spcBef>
                <a:spcPts val="0"/>
              </a:spcBef>
              <a:spcAft>
                <a:spcPts val="0"/>
              </a:spcAft>
              <a:buNone/>
            </a:pPr>
            <a:r>
              <a:rPr lang="en" sz="1800">
                <a:latin typeface="Roboto Light"/>
                <a:ea typeface="Roboto Light"/>
                <a:cs typeface="Roboto Light"/>
                <a:sym typeface="Roboto Light"/>
              </a:rPr>
              <a:t>In this activity, you will use terminal to perform basic task like creating and removing files, extracting archives and cutting up and archiving files. </a:t>
            </a: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r>
              <a:rPr lang="en"/>
              <a:t>Instructions sent via Slack. </a:t>
            </a:r>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p6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96" name="Google Shape;1096;p63"/>
          <p:cNvSpPr txBox="1"/>
          <p:nvPr/>
        </p:nvSpPr>
        <p:spPr>
          <a:xfrm>
            <a:off x="2391825" y="3471325"/>
            <a:ext cx="4243800" cy="67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990000"/>
                </a:solidFill>
                <a:latin typeface="Roboto Mono"/>
                <a:ea typeface="Roboto Mono"/>
                <a:cs typeface="Roboto Mono"/>
                <a:sym typeface="Roboto Mono"/>
              </a:rPr>
              <a:t>Getting Comfy with the CLI</a:t>
            </a:r>
            <a:endParaRPr>
              <a:solidFill>
                <a:srgbClr val="990000"/>
              </a:solidFill>
              <a:latin typeface="Roboto Mono"/>
              <a:ea typeface="Roboto Mono"/>
              <a:cs typeface="Roboto Mono"/>
              <a:sym typeface="Roboto Mon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p6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Other Basic Commands </a:t>
            </a:r>
            <a:endParaRPr dirty="0"/>
          </a:p>
        </p:txBody>
      </p:sp>
      <p:sp>
        <p:nvSpPr>
          <p:cNvPr id="1102" name="Google Shape;1102;p6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55"/>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ifconfig/iwconfig</a:t>
            </a:r>
            <a:endParaRPr dirty="0"/>
          </a:p>
        </p:txBody>
      </p:sp>
      <p:sp>
        <p:nvSpPr>
          <p:cNvPr id="1043" name="Google Shape;1043;p5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sp>
        <p:nvSpPr>
          <p:cNvPr id="1107" name="Google Shape;1107;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smtClean="0"/>
              <a:t>Basic Commands</a:t>
            </a:r>
            <a:endParaRPr dirty="0"/>
          </a:p>
        </p:txBody>
      </p:sp>
      <p:sp>
        <p:nvSpPr>
          <p:cNvPr id="1109" name="Google Shape;1109;p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10" name="Google Shape;1110;p65"/>
          <p:cNvSpPr txBox="1">
            <a:spLocks noGrp="1"/>
          </p:cNvSpPr>
          <p:nvPr>
            <p:ph type="body" idx="3"/>
          </p:nvPr>
        </p:nvSpPr>
        <p:spPr>
          <a:xfrm>
            <a:off x="190675" y="834550"/>
            <a:ext cx="8953200" cy="3622200"/>
          </a:xfrm>
          <a:prstGeom prst="rect">
            <a:avLst/>
          </a:prstGeom>
        </p:spPr>
        <p:txBody>
          <a:bodyPr spcFirstLastPara="1" wrap="square" lIns="91425" tIns="91425" rIns="365750" bIns="91425" anchor="t" anchorCtr="0">
            <a:noAutofit/>
          </a:bodyPr>
          <a:lstStyle/>
          <a:p>
            <a:pPr marL="0" lvl="0" indent="0" algn="l" rtl="0">
              <a:spcBef>
                <a:spcPts val="0"/>
              </a:spcBef>
              <a:spcAft>
                <a:spcPts val="0"/>
              </a:spcAft>
              <a:buNone/>
            </a:pPr>
            <a:r>
              <a:rPr lang="en-US" sz="1600" b="1" dirty="0" err="1" smtClean="0">
                <a:latin typeface="Roboto Medium"/>
                <a:ea typeface="Roboto Medium"/>
                <a:cs typeface="Roboto Medium"/>
                <a:sym typeface="Roboto Medium"/>
              </a:rPr>
              <a:t>whoami</a:t>
            </a:r>
            <a:r>
              <a:rPr lang="en-US" sz="1600" dirty="0" smtClean="0">
                <a:latin typeface="Roboto Medium"/>
                <a:ea typeface="Roboto Medium"/>
                <a:cs typeface="Roboto Medium"/>
                <a:sym typeface="Roboto Medium"/>
              </a:rPr>
              <a:t> – See who you’re logged in as</a:t>
            </a:r>
          </a:p>
          <a:p>
            <a:pPr marL="0" lvl="0" indent="0" algn="l" rtl="0">
              <a:spcBef>
                <a:spcPts val="0"/>
              </a:spcBef>
              <a:spcAft>
                <a:spcPts val="0"/>
              </a:spcAft>
              <a:buNone/>
            </a:pPr>
            <a:endParaRPr lang="en-US" sz="1600" dirty="0">
              <a:latin typeface="Roboto Medium"/>
              <a:ea typeface="Roboto Medium"/>
              <a:cs typeface="Roboto Medium"/>
              <a:sym typeface="Roboto Medium"/>
            </a:endParaRPr>
          </a:p>
          <a:p>
            <a:pPr marL="0" lvl="0" indent="0" algn="l" rtl="0">
              <a:spcBef>
                <a:spcPts val="0"/>
              </a:spcBef>
              <a:spcAft>
                <a:spcPts val="0"/>
              </a:spcAft>
              <a:buNone/>
            </a:pPr>
            <a:r>
              <a:rPr lang="en-US" sz="1600" b="1" dirty="0" smtClean="0">
                <a:latin typeface="Roboto Medium"/>
                <a:ea typeface="Roboto Medium"/>
                <a:cs typeface="Roboto Medium"/>
                <a:sym typeface="Roboto Medium"/>
              </a:rPr>
              <a:t>ls –l</a:t>
            </a:r>
            <a:r>
              <a:rPr lang="en-US" sz="1600" dirty="0" smtClean="0">
                <a:latin typeface="Roboto Medium"/>
                <a:ea typeface="Roboto Medium"/>
                <a:cs typeface="Roboto Medium"/>
                <a:sym typeface="Roboto Medium"/>
              </a:rPr>
              <a:t> – long listing</a:t>
            </a:r>
          </a:p>
          <a:p>
            <a:pPr marL="0" lvl="0" indent="0" algn="l" rtl="0">
              <a:spcBef>
                <a:spcPts val="0"/>
              </a:spcBef>
              <a:spcAft>
                <a:spcPts val="0"/>
              </a:spcAft>
              <a:buNone/>
            </a:pPr>
            <a:endParaRPr lang="en-US" sz="1600" dirty="0">
              <a:latin typeface="Roboto Medium"/>
              <a:ea typeface="Roboto Medium"/>
              <a:cs typeface="Roboto Medium"/>
              <a:sym typeface="Roboto Medium"/>
            </a:endParaRPr>
          </a:p>
          <a:p>
            <a:pPr marL="0" lvl="0" indent="0" algn="l" rtl="0">
              <a:spcBef>
                <a:spcPts val="0"/>
              </a:spcBef>
              <a:spcAft>
                <a:spcPts val="0"/>
              </a:spcAft>
              <a:buNone/>
            </a:pPr>
            <a:r>
              <a:rPr lang="en-US" sz="1600" b="1" dirty="0" smtClean="0">
                <a:latin typeface="Roboto Medium"/>
                <a:ea typeface="Roboto Medium"/>
                <a:cs typeface="Roboto Medium"/>
                <a:sym typeface="Roboto Medium"/>
              </a:rPr>
              <a:t>ls –la</a:t>
            </a:r>
            <a:r>
              <a:rPr lang="en-US" sz="1600" dirty="0" smtClean="0">
                <a:latin typeface="Roboto Medium"/>
                <a:ea typeface="Roboto Medium"/>
                <a:cs typeface="Roboto Medium"/>
                <a:sym typeface="Roboto Medium"/>
              </a:rPr>
              <a:t> – Shows hidden files</a:t>
            </a:r>
          </a:p>
          <a:p>
            <a:pPr marL="0" lvl="0" indent="0" algn="l" rtl="0">
              <a:spcBef>
                <a:spcPts val="0"/>
              </a:spcBef>
              <a:spcAft>
                <a:spcPts val="0"/>
              </a:spcAft>
              <a:buNone/>
            </a:pPr>
            <a:endParaRPr lang="en-US" sz="1600" dirty="0">
              <a:latin typeface="Roboto Medium"/>
              <a:ea typeface="Roboto Medium"/>
              <a:cs typeface="Roboto Medium"/>
              <a:sym typeface="Roboto Medium"/>
            </a:endParaRPr>
          </a:p>
          <a:p>
            <a:pPr marL="0" lvl="0" indent="0" algn="l" rtl="0">
              <a:spcBef>
                <a:spcPts val="0"/>
              </a:spcBef>
              <a:spcAft>
                <a:spcPts val="0"/>
              </a:spcAft>
              <a:buNone/>
            </a:pPr>
            <a:r>
              <a:rPr lang="en-US" sz="1600" b="1" dirty="0" smtClean="0">
                <a:latin typeface="Roboto Medium"/>
                <a:ea typeface="Roboto Medium"/>
                <a:cs typeface="Roboto Medium"/>
                <a:sym typeface="Roboto Medium"/>
              </a:rPr>
              <a:t>locate</a:t>
            </a:r>
            <a:r>
              <a:rPr lang="en-US" sz="1600" dirty="0" smtClean="0">
                <a:latin typeface="Roboto Medium"/>
                <a:ea typeface="Roboto Medium"/>
                <a:cs typeface="Roboto Medium"/>
                <a:sym typeface="Roboto Medium"/>
              </a:rPr>
              <a:t> – locates every occurrence of that word</a:t>
            </a:r>
          </a:p>
          <a:p>
            <a:pPr marL="742950" lvl="1" indent="-285750"/>
            <a:r>
              <a:rPr lang="en-US" sz="1600" dirty="0" smtClean="0">
                <a:solidFill>
                  <a:srgbClr val="FF0000"/>
                </a:solidFill>
                <a:latin typeface="Roboto Medium"/>
                <a:ea typeface="Roboto Medium"/>
                <a:cs typeface="Roboto Medium"/>
                <a:sym typeface="Roboto Medium"/>
              </a:rPr>
              <a:t>locate </a:t>
            </a:r>
            <a:r>
              <a:rPr lang="en-US" sz="1600" dirty="0" err="1" smtClean="0">
                <a:solidFill>
                  <a:srgbClr val="FF0000"/>
                </a:solidFill>
                <a:latin typeface="Roboto Medium"/>
                <a:ea typeface="Roboto Medium"/>
                <a:cs typeface="Roboto Medium"/>
                <a:sym typeface="Roboto Medium"/>
              </a:rPr>
              <a:t>aircrack</a:t>
            </a:r>
            <a:r>
              <a:rPr lang="en-US" sz="1600" dirty="0" smtClean="0">
                <a:solidFill>
                  <a:srgbClr val="FF0000"/>
                </a:solidFill>
                <a:latin typeface="Roboto Medium"/>
                <a:ea typeface="Roboto Medium"/>
                <a:cs typeface="Roboto Medium"/>
                <a:sym typeface="Roboto Medium"/>
              </a:rPr>
              <a:t>-ng</a:t>
            </a:r>
          </a:p>
          <a:p>
            <a:pPr marL="742950" lvl="1" indent="-285750"/>
            <a:endParaRPr lang="en-US" sz="1600" dirty="0">
              <a:latin typeface="Roboto Medium"/>
              <a:ea typeface="Roboto Medium"/>
              <a:cs typeface="Roboto Medium"/>
              <a:sym typeface="Roboto Medium"/>
            </a:endParaRPr>
          </a:p>
          <a:p>
            <a:pPr marL="0" indent="0">
              <a:buNone/>
            </a:pPr>
            <a:r>
              <a:rPr lang="en-US" sz="1600" b="1" dirty="0" err="1" smtClean="0">
                <a:latin typeface="Roboto Medium"/>
                <a:ea typeface="Roboto Medium"/>
                <a:cs typeface="Roboto Medium"/>
                <a:sym typeface="Roboto Medium"/>
              </a:rPr>
              <a:t>whereis</a:t>
            </a:r>
            <a:r>
              <a:rPr lang="en-US" sz="1600" dirty="0" smtClean="0">
                <a:latin typeface="Roboto Medium"/>
                <a:ea typeface="Roboto Medium"/>
                <a:cs typeface="Roboto Medium"/>
                <a:sym typeface="Roboto Medium"/>
              </a:rPr>
              <a:t> – finds binary files</a:t>
            </a:r>
          </a:p>
          <a:p>
            <a:pPr marL="742950" lvl="1" indent="-285750"/>
            <a:r>
              <a:rPr lang="en-US" sz="1600" dirty="0" err="1" smtClean="0">
                <a:solidFill>
                  <a:srgbClr val="FF0000"/>
                </a:solidFill>
                <a:latin typeface="Roboto Medium"/>
                <a:ea typeface="Roboto Medium"/>
                <a:cs typeface="Roboto Medium"/>
                <a:sym typeface="Roboto Medium"/>
              </a:rPr>
              <a:t>whereis</a:t>
            </a:r>
            <a:r>
              <a:rPr lang="en-US" sz="1600" dirty="0" smtClean="0">
                <a:solidFill>
                  <a:srgbClr val="FF0000"/>
                </a:solidFill>
                <a:latin typeface="Roboto Medium"/>
                <a:ea typeface="Roboto Medium"/>
                <a:cs typeface="Roboto Medium"/>
                <a:sym typeface="Roboto Medium"/>
              </a:rPr>
              <a:t> </a:t>
            </a:r>
            <a:r>
              <a:rPr lang="en-US" sz="1600" dirty="0" err="1" smtClean="0">
                <a:solidFill>
                  <a:srgbClr val="FF0000"/>
                </a:solidFill>
                <a:latin typeface="Roboto Medium"/>
                <a:ea typeface="Roboto Medium"/>
                <a:cs typeface="Roboto Medium"/>
                <a:sym typeface="Roboto Medium"/>
              </a:rPr>
              <a:t>aircrack</a:t>
            </a:r>
            <a:r>
              <a:rPr lang="en-US" sz="1600" dirty="0" smtClean="0">
                <a:solidFill>
                  <a:srgbClr val="FF0000"/>
                </a:solidFill>
                <a:latin typeface="Roboto Medium"/>
                <a:ea typeface="Roboto Medium"/>
                <a:cs typeface="Roboto Medium"/>
                <a:sym typeface="Roboto Medium"/>
              </a:rPr>
              <a:t>-ng</a:t>
            </a:r>
          </a:p>
          <a:p>
            <a:pPr marL="742950" lvl="1" indent="-285750"/>
            <a:endParaRPr lang="en-US" sz="1600" dirty="0" smtClean="0">
              <a:latin typeface="Roboto Medium"/>
              <a:ea typeface="Roboto Medium"/>
              <a:cs typeface="Roboto Medium"/>
              <a:sym typeface="Roboto Medium"/>
            </a:endParaRPr>
          </a:p>
          <a:p>
            <a:pPr marL="0" indent="0">
              <a:buNone/>
            </a:pPr>
            <a:r>
              <a:rPr lang="en-US" sz="1600" b="1" dirty="0" smtClean="0">
                <a:latin typeface="Roboto Medium"/>
                <a:ea typeface="Roboto Medium"/>
                <a:cs typeface="Roboto Medium"/>
                <a:sym typeface="Roboto Medium"/>
              </a:rPr>
              <a:t>which</a:t>
            </a:r>
            <a:r>
              <a:rPr lang="en-US" sz="1600" dirty="0" smtClean="0">
                <a:latin typeface="Roboto Medium"/>
                <a:ea typeface="Roboto Medium"/>
                <a:cs typeface="Roboto Medium"/>
                <a:sym typeface="Roboto Medium"/>
              </a:rPr>
              <a:t> – Only returns the location of the binaries in the PATH</a:t>
            </a:r>
          </a:p>
          <a:p>
            <a:pPr marL="742950" lvl="1" indent="-285750"/>
            <a:r>
              <a:rPr lang="en-US" sz="1600" dirty="0" smtClean="0">
                <a:solidFill>
                  <a:srgbClr val="FF0000"/>
                </a:solidFill>
                <a:latin typeface="Roboto Medium"/>
                <a:ea typeface="Roboto Medium"/>
                <a:cs typeface="Roboto Medium"/>
                <a:sym typeface="Roboto Medium"/>
              </a:rPr>
              <a:t>which </a:t>
            </a:r>
            <a:r>
              <a:rPr lang="en-US" sz="1600" dirty="0" err="1" smtClean="0">
                <a:solidFill>
                  <a:srgbClr val="FF0000"/>
                </a:solidFill>
                <a:latin typeface="Roboto Medium"/>
                <a:ea typeface="Roboto Medium"/>
                <a:cs typeface="Roboto Medium"/>
                <a:sym typeface="Roboto Medium"/>
              </a:rPr>
              <a:t>aircrack</a:t>
            </a:r>
            <a:r>
              <a:rPr lang="en-US" sz="1600" dirty="0" smtClean="0">
                <a:solidFill>
                  <a:srgbClr val="FF0000"/>
                </a:solidFill>
                <a:latin typeface="Roboto Medium"/>
                <a:ea typeface="Roboto Medium"/>
                <a:cs typeface="Roboto Medium"/>
                <a:sym typeface="Roboto Medium"/>
              </a:rPr>
              <a:t>-ng</a:t>
            </a:r>
            <a:r>
              <a:rPr lang="en-US" sz="1600" dirty="0" smtClean="0">
                <a:latin typeface="Roboto Medium"/>
                <a:ea typeface="Roboto Medium"/>
                <a:cs typeface="Roboto Medium"/>
                <a:sym typeface="Roboto Medium"/>
              </a:rPr>
              <a:t> </a:t>
            </a:r>
          </a:p>
          <a:p>
            <a:pPr marL="0" lvl="0" indent="0" algn="l" rtl="0">
              <a:spcBef>
                <a:spcPts val="0"/>
              </a:spcBef>
              <a:spcAft>
                <a:spcPts val="0"/>
              </a:spcAft>
              <a:buNone/>
            </a:pPr>
            <a:endParaRPr sz="1600" dirty="0"/>
          </a:p>
          <a:p>
            <a:pPr marL="0" marR="0" lvl="0" indent="0" algn="l" rtl="0">
              <a:spcBef>
                <a:spcPts val="800"/>
              </a:spcBef>
              <a:spcAft>
                <a:spcPts val="0"/>
              </a:spcAft>
              <a:buNone/>
            </a:pPr>
            <a:endParaRPr sz="1600" dirty="0"/>
          </a:p>
          <a:p>
            <a:pPr marL="0" marR="0" lvl="0" indent="0" algn="l" rtl="0">
              <a:spcBef>
                <a:spcPts val="800"/>
              </a:spcBef>
              <a:spcAft>
                <a:spcPts val="800"/>
              </a:spcAft>
              <a:buNone/>
            </a:pPr>
            <a:endParaRPr sz="16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p6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Processes </a:t>
            </a:r>
            <a:endParaRPr/>
          </a:p>
        </p:txBody>
      </p:sp>
      <p:sp>
        <p:nvSpPr>
          <p:cNvPr id="1102" name="Google Shape;1102;p6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81749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sp>
        <p:nvSpPr>
          <p:cNvPr id="1107" name="Google Shape;1107;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Processes and Programs</a:t>
            </a:r>
            <a:endParaRPr/>
          </a:p>
        </p:txBody>
      </p:sp>
      <p:sp>
        <p:nvSpPr>
          <p:cNvPr id="1108" name="Google Shape;1108;p6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Processes are </a:t>
            </a:r>
            <a:r>
              <a:rPr lang="en" i="1" dirty="0"/>
              <a:t>subtly </a:t>
            </a:r>
            <a:r>
              <a:rPr lang="en" dirty="0"/>
              <a:t>different from a program.</a:t>
            </a:r>
            <a:endParaRPr dirty="0"/>
          </a:p>
        </p:txBody>
      </p:sp>
      <p:sp>
        <p:nvSpPr>
          <p:cNvPr id="1109" name="Google Shape;1109;p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10" name="Google Shape;1110;p65"/>
          <p:cNvSpPr txBox="1">
            <a:spLocks noGrp="1"/>
          </p:cNvSpPr>
          <p:nvPr>
            <p:ph type="body" idx="3"/>
          </p:nvPr>
        </p:nvSpPr>
        <p:spPr>
          <a:xfrm>
            <a:off x="190675" y="1284250"/>
            <a:ext cx="8953200" cy="3622200"/>
          </a:xfrm>
          <a:prstGeom prst="rect">
            <a:avLst/>
          </a:prstGeom>
        </p:spPr>
        <p:txBody>
          <a:bodyPr spcFirstLastPara="1" wrap="square" lIns="91425" tIns="91425" rIns="365750" bIns="91425" anchor="t" anchorCtr="0">
            <a:noAutofit/>
          </a:bodyPr>
          <a:lstStyle/>
          <a:p>
            <a:pPr marL="0" lvl="0" indent="0" algn="l" rtl="0">
              <a:spcBef>
                <a:spcPts val="0"/>
              </a:spcBef>
              <a:spcAft>
                <a:spcPts val="0"/>
              </a:spcAft>
              <a:buNone/>
            </a:pPr>
            <a:r>
              <a:rPr lang="en" sz="1600" dirty="0">
                <a:latin typeface="Roboto Medium"/>
                <a:ea typeface="Roboto Medium"/>
                <a:cs typeface="Roboto Medium"/>
                <a:sym typeface="Roboto Medium"/>
              </a:rPr>
              <a:t>Programs</a:t>
            </a:r>
            <a:r>
              <a:rPr lang="en" sz="1600" dirty="0"/>
              <a:t> are executable files that an operating system knows how to find and run. (Commands like </a:t>
            </a:r>
            <a:r>
              <a:rPr lang="en" sz="1600" dirty="0">
                <a:solidFill>
                  <a:srgbClr val="FF0000"/>
                </a:solidFill>
              </a:rPr>
              <a:t>ls</a:t>
            </a:r>
            <a:r>
              <a:rPr lang="en" sz="1600" dirty="0"/>
              <a:t> and </a:t>
            </a:r>
            <a:r>
              <a:rPr lang="en" sz="1600" dirty="0">
                <a:solidFill>
                  <a:srgbClr val="FF0000"/>
                </a:solidFill>
              </a:rPr>
              <a:t>cat</a:t>
            </a:r>
            <a:r>
              <a:rPr lang="en" sz="1600" dirty="0"/>
              <a:t>)</a:t>
            </a:r>
            <a:endParaRPr sz="1600" dirty="0"/>
          </a:p>
          <a:p>
            <a:pPr marL="0" lvl="0" indent="0" algn="l" rtl="0">
              <a:spcBef>
                <a:spcPts val="800"/>
              </a:spcBef>
              <a:spcAft>
                <a:spcPts val="0"/>
              </a:spcAft>
              <a:buNone/>
            </a:pPr>
            <a:endParaRPr sz="1600" dirty="0"/>
          </a:p>
          <a:p>
            <a:pPr marL="0" marR="0" lvl="0" indent="0" algn="l" rtl="0">
              <a:spcBef>
                <a:spcPts val="800"/>
              </a:spcBef>
              <a:spcAft>
                <a:spcPts val="0"/>
              </a:spcAft>
              <a:buNone/>
            </a:pPr>
            <a:r>
              <a:rPr lang="en" sz="1600" dirty="0"/>
              <a:t>When you run </a:t>
            </a:r>
            <a:r>
              <a:rPr lang="en" sz="1600" dirty="0">
                <a:solidFill>
                  <a:srgbClr val="FF0000"/>
                </a:solidFill>
                <a:latin typeface="Roboto Mono"/>
                <a:ea typeface="Roboto Mono"/>
                <a:cs typeface="Roboto Mono"/>
                <a:sym typeface="Roboto Mono"/>
              </a:rPr>
              <a:t>ls</a:t>
            </a:r>
            <a:r>
              <a:rPr lang="en" sz="1600" dirty="0"/>
              <a:t>, the operating system has to: </a:t>
            </a:r>
            <a:endParaRPr sz="1600" dirty="0"/>
          </a:p>
          <a:p>
            <a:pPr marL="457200" marR="0" lvl="0" indent="-330200" algn="l" rtl="0">
              <a:spcBef>
                <a:spcPts val="800"/>
              </a:spcBef>
              <a:spcAft>
                <a:spcPts val="0"/>
              </a:spcAft>
              <a:buSzPts val="1600"/>
              <a:buChar char="-"/>
            </a:pPr>
            <a:r>
              <a:rPr lang="en" sz="1600" dirty="0"/>
              <a:t>Load the code within the ls program into memory</a:t>
            </a:r>
            <a:endParaRPr sz="1600" dirty="0"/>
          </a:p>
          <a:p>
            <a:pPr marL="457200" marR="0" lvl="0" indent="-330200" algn="l" rtl="0">
              <a:spcBef>
                <a:spcPts val="0"/>
              </a:spcBef>
              <a:spcAft>
                <a:spcPts val="0"/>
              </a:spcAft>
              <a:buSzPts val="1600"/>
              <a:buChar char="-"/>
            </a:pPr>
            <a:r>
              <a:rPr lang="en" sz="1600" dirty="0"/>
              <a:t>Read and execute the code with the CPU</a:t>
            </a:r>
            <a:endParaRPr sz="1600" dirty="0"/>
          </a:p>
          <a:p>
            <a:pPr marL="457200" marR="0" lvl="0" indent="-330200" algn="l" rtl="0">
              <a:spcBef>
                <a:spcPts val="0"/>
              </a:spcBef>
              <a:spcAft>
                <a:spcPts val="0"/>
              </a:spcAft>
              <a:buSzPts val="1600"/>
              <a:buChar char="-"/>
            </a:pPr>
            <a:r>
              <a:rPr lang="en" sz="1600" dirty="0"/>
              <a:t>Clean up after the program finished running (free up memory, remove temporary files, etc.)</a:t>
            </a:r>
            <a:endParaRPr sz="1600" dirty="0"/>
          </a:p>
          <a:p>
            <a:pPr marL="0" marR="0" lvl="0" indent="0" algn="l" rtl="0">
              <a:spcBef>
                <a:spcPts val="800"/>
              </a:spcBef>
              <a:spcAft>
                <a:spcPts val="0"/>
              </a:spcAft>
              <a:buNone/>
            </a:pPr>
            <a:endParaRPr sz="1600" dirty="0"/>
          </a:p>
          <a:p>
            <a:pPr marL="0" marR="0" lvl="0" indent="0" algn="l" rtl="0">
              <a:spcBef>
                <a:spcPts val="800"/>
              </a:spcBef>
              <a:spcAft>
                <a:spcPts val="0"/>
              </a:spcAft>
              <a:buNone/>
            </a:pPr>
            <a:r>
              <a:rPr lang="en" sz="1600" dirty="0"/>
              <a:t>A process is the running code, </a:t>
            </a:r>
            <a:r>
              <a:rPr lang="en" sz="1600" b="1" dirty="0"/>
              <a:t>plus </a:t>
            </a:r>
            <a:r>
              <a:rPr lang="en" sz="1600" dirty="0"/>
              <a:t>the resources needed to do the job (memory, disk space, etc.) </a:t>
            </a:r>
            <a:endParaRPr sz="1600" dirty="0"/>
          </a:p>
          <a:p>
            <a:pPr marL="0" marR="0" lvl="0" indent="0" algn="l" rtl="0">
              <a:spcBef>
                <a:spcPts val="800"/>
              </a:spcBef>
              <a:spcAft>
                <a:spcPts val="0"/>
              </a:spcAft>
              <a:buNone/>
            </a:pPr>
            <a:endParaRPr sz="1600" dirty="0"/>
          </a:p>
          <a:p>
            <a:pPr marL="0" marR="0" lvl="0" indent="0" algn="l" rtl="0">
              <a:spcBef>
                <a:spcPts val="800"/>
              </a:spcBef>
              <a:spcAft>
                <a:spcPts val="800"/>
              </a:spcAft>
              <a:buNone/>
            </a:pPr>
            <a:endParaRPr sz="1600" dirty="0"/>
          </a:p>
        </p:txBody>
      </p:sp>
    </p:spTree>
    <p:extLst>
      <p:ext uri="{BB962C8B-B14F-4D97-AF65-F5344CB8AC3E}">
        <p14:creationId xmlns:p14="http://schemas.microsoft.com/office/powerpoint/2010/main" val="16783253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p6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16" name="Google Shape;1116;p66"/>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solidFill>
                  <a:srgbClr val="F1C232"/>
                </a:solidFill>
              </a:rPr>
              <a:t>Process Demonstration</a:t>
            </a:r>
            <a:endParaRPr>
              <a:solidFill>
                <a:srgbClr val="F1C232"/>
              </a:solidFill>
            </a:endParaRPr>
          </a:p>
        </p:txBody>
      </p:sp>
      <p:sp>
        <p:nvSpPr>
          <p:cNvPr id="1117" name="Google Shape;1117;p66"/>
          <p:cNvSpPr txBox="1"/>
          <p:nvPr/>
        </p:nvSpPr>
        <p:spPr>
          <a:xfrm>
            <a:off x="3069175" y="740825"/>
            <a:ext cx="2370600" cy="99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Process Monitoring</a:t>
            </a:r>
            <a:endParaRPr/>
          </a:p>
          <a:p>
            <a:pPr marL="0" lvl="0" indent="0" algn="l" rtl="0">
              <a:lnSpc>
                <a:spcPct val="115000"/>
              </a:lnSpc>
              <a:spcBef>
                <a:spcPts val="0"/>
              </a:spcBef>
              <a:spcAft>
                <a:spcPts val="0"/>
              </a:spcAft>
              <a:buNone/>
            </a:pPr>
            <a:r>
              <a:rPr lang="en"/>
              <a:t>Listing with </a:t>
            </a:r>
            <a:r>
              <a:rPr lang="en">
                <a:latin typeface="Roboto Mono"/>
                <a:ea typeface="Roboto Mono"/>
                <a:cs typeface="Roboto Mono"/>
                <a:sym typeface="Roboto Mono"/>
              </a:rPr>
              <a:t>ps</a:t>
            </a:r>
            <a:endParaRPr>
              <a:latin typeface="Roboto Mono"/>
              <a:ea typeface="Roboto Mono"/>
              <a:cs typeface="Roboto Mono"/>
              <a:sym typeface="Roboto Mono"/>
            </a:endParaRPr>
          </a:p>
          <a:p>
            <a:pPr marL="0" lvl="0" indent="0" algn="l" rtl="0">
              <a:lnSpc>
                <a:spcPct val="115000"/>
              </a:lnSpc>
              <a:spcBef>
                <a:spcPts val="0"/>
              </a:spcBef>
              <a:spcAft>
                <a:spcPts val="0"/>
              </a:spcAft>
              <a:buNone/>
            </a:pPr>
            <a:r>
              <a:rPr lang="en"/>
              <a:t>Demonstrate </a:t>
            </a:r>
            <a:r>
              <a:rPr lang="en">
                <a:latin typeface="Roboto Mono"/>
                <a:ea typeface="Roboto Mono"/>
                <a:cs typeface="Roboto Mono"/>
                <a:sym typeface="Roboto Mono"/>
              </a:rPr>
              <a:t>kill</a:t>
            </a:r>
            <a:endParaRPr>
              <a:latin typeface="Roboto Mono"/>
              <a:ea typeface="Roboto Mono"/>
              <a:cs typeface="Roboto Mono"/>
              <a:sym typeface="Roboto Mon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2" name="Google Shape;1122;p67"/>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10 Minutes</a:t>
            </a:r>
            <a:endParaRPr/>
          </a:p>
        </p:txBody>
      </p:sp>
      <p:sp>
        <p:nvSpPr>
          <p:cNvPr id="1123" name="Google Shape;1123;p6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24" name="Google Shape;1124;p67"/>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t>Activity: Monitoring Processes</a:t>
            </a:r>
            <a:endParaRPr/>
          </a:p>
          <a:p>
            <a:pPr marL="0" lvl="0" indent="0" algn="l" rtl="0">
              <a:spcBef>
                <a:spcPts val="0"/>
              </a:spcBef>
              <a:spcAft>
                <a:spcPts val="0"/>
              </a:spcAft>
              <a:buNone/>
            </a:pPr>
            <a:endParaRPr/>
          </a:p>
          <a:p>
            <a:pPr marL="0" lvl="0" indent="0" algn="l" rtl="0">
              <a:spcBef>
                <a:spcPts val="0"/>
              </a:spcBef>
              <a:spcAft>
                <a:spcPts val="0"/>
              </a:spcAft>
              <a:buNone/>
            </a:pPr>
            <a:r>
              <a:rPr lang="en" sz="1800">
                <a:latin typeface="Roboto Light"/>
                <a:ea typeface="Roboto Light"/>
                <a:cs typeface="Roboto Light"/>
                <a:sym typeface="Roboto Light"/>
              </a:rPr>
              <a:t>In this activity, you will use top to monitor processes, use kill to stop processes, and research signal flags used with the kill command. </a:t>
            </a: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r>
              <a:rPr lang="en"/>
              <a:t>Instructions sent via Slack.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sp>
        <p:nvSpPr>
          <p:cNvPr id="1129" name="Google Shape;1129;p6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30" name="Google Shape;1130;p68"/>
          <p:cNvSpPr txBox="1"/>
          <p:nvPr/>
        </p:nvSpPr>
        <p:spPr>
          <a:xfrm>
            <a:off x="2391825" y="3471325"/>
            <a:ext cx="4243800" cy="67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990000"/>
                </a:solidFill>
                <a:latin typeface="Roboto Mono"/>
                <a:ea typeface="Roboto Mono"/>
                <a:cs typeface="Roboto Mono"/>
                <a:sym typeface="Roboto Mono"/>
              </a:rPr>
              <a:t>Monitoring Processes</a:t>
            </a:r>
            <a:endParaRPr>
              <a:solidFill>
                <a:srgbClr val="990000"/>
              </a:solidFill>
              <a:latin typeface="Roboto Mono"/>
              <a:ea typeface="Roboto Mono"/>
              <a:cs typeface="Roboto Mono"/>
              <a:sym typeface="Roboto Mon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5" name="Google Shape;1135;p6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Important Directories in Linux</a:t>
            </a:r>
            <a:endParaRPr/>
          </a:p>
        </p:txBody>
      </p:sp>
      <p:sp>
        <p:nvSpPr>
          <p:cNvPr id="1136" name="Google Shape;1136;p6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sp>
        <p:nvSpPr>
          <p:cNvPr id="1141" name="Google Shape;1141;p7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Important Directories in Linux</a:t>
            </a:r>
            <a:endParaRPr/>
          </a:p>
        </p:txBody>
      </p:sp>
      <p:sp>
        <p:nvSpPr>
          <p:cNvPr id="1142" name="Google Shape;1142;p7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Linux has several useful directories that keep track of applications, personal data, and applications. </a:t>
            </a:r>
            <a:endParaRPr/>
          </a:p>
        </p:txBody>
      </p:sp>
      <p:sp>
        <p:nvSpPr>
          <p:cNvPr id="1143" name="Google Shape;1143;p7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44" name="Google Shape;1144;p70"/>
          <p:cNvSpPr txBox="1">
            <a:spLocks noGrp="1"/>
          </p:cNvSpPr>
          <p:nvPr>
            <p:ph type="body" idx="3"/>
          </p:nvPr>
        </p:nvSpPr>
        <p:spPr>
          <a:xfrm>
            <a:off x="175" y="1460500"/>
            <a:ext cx="9144000" cy="34461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800"/>
              <a:t>Understanding these directories is important because we will often need to: </a:t>
            </a:r>
            <a:endParaRPr sz="1800"/>
          </a:p>
          <a:p>
            <a:pPr marL="457200" lvl="0" indent="-342900" algn="l" rtl="0">
              <a:lnSpc>
                <a:spcPct val="150000"/>
              </a:lnSpc>
              <a:spcBef>
                <a:spcPts val="800"/>
              </a:spcBef>
              <a:spcAft>
                <a:spcPts val="0"/>
              </a:spcAft>
              <a:buSzPts val="1800"/>
              <a:buFont typeface="Roboto Light"/>
              <a:buChar char="-"/>
            </a:pPr>
            <a:r>
              <a:rPr lang="en" sz="1800">
                <a:latin typeface="Roboto Light"/>
                <a:ea typeface="Roboto Light"/>
                <a:cs typeface="Roboto Light"/>
                <a:sym typeface="Roboto Light"/>
              </a:rPr>
              <a:t>Check log files </a:t>
            </a:r>
            <a:endParaRPr sz="1800">
              <a:latin typeface="Roboto Light"/>
              <a:ea typeface="Roboto Light"/>
              <a:cs typeface="Roboto Light"/>
              <a:sym typeface="Roboto Light"/>
            </a:endParaRPr>
          </a:p>
          <a:p>
            <a:pPr marL="457200" lvl="0" indent="-342900" algn="l" rtl="0">
              <a:lnSpc>
                <a:spcPct val="150000"/>
              </a:lnSpc>
              <a:spcBef>
                <a:spcPts val="0"/>
              </a:spcBef>
              <a:spcAft>
                <a:spcPts val="0"/>
              </a:spcAft>
              <a:buSzPts val="1800"/>
              <a:buFont typeface="Roboto Light"/>
              <a:buChar char="-"/>
            </a:pPr>
            <a:r>
              <a:rPr lang="en" sz="1800">
                <a:latin typeface="Roboto Light"/>
                <a:ea typeface="Roboto Light"/>
                <a:cs typeface="Roboto Light"/>
                <a:sym typeface="Roboto Light"/>
              </a:rPr>
              <a:t>Understand where other users keep files</a:t>
            </a:r>
            <a:endParaRPr sz="1800">
              <a:latin typeface="Roboto Light"/>
              <a:ea typeface="Roboto Light"/>
              <a:cs typeface="Roboto Light"/>
              <a:sym typeface="Roboto Light"/>
            </a:endParaRPr>
          </a:p>
          <a:p>
            <a:pPr marL="457200" lvl="0" indent="-342900" algn="l" rtl="0">
              <a:lnSpc>
                <a:spcPct val="150000"/>
              </a:lnSpc>
              <a:spcBef>
                <a:spcPts val="0"/>
              </a:spcBef>
              <a:spcAft>
                <a:spcPts val="0"/>
              </a:spcAft>
              <a:buSzPts val="1800"/>
              <a:buFont typeface="Roboto Light"/>
              <a:buChar char="-"/>
            </a:pPr>
            <a:r>
              <a:rPr lang="en" sz="1800">
                <a:latin typeface="Roboto Light"/>
                <a:ea typeface="Roboto Light"/>
                <a:cs typeface="Roboto Light"/>
                <a:sym typeface="Roboto Light"/>
              </a:rPr>
              <a:t>Determine where different types of files are likely to be found on servers we administer / secure. </a:t>
            </a:r>
            <a:endParaRPr sz="1800">
              <a:latin typeface="Roboto Light"/>
              <a:ea typeface="Roboto Light"/>
              <a:cs typeface="Roboto Light"/>
              <a:sym typeface="Roboto Light"/>
            </a:endParaRPr>
          </a:p>
          <a:p>
            <a:pPr marL="0" lvl="0" indent="0" algn="l" rtl="0">
              <a:lnSpc>
                <a:spcPct val="150000"/>
              </a:lnSpc>
              <a:spcBef>
                <a:spcPts val="800"/>
              </a:spcBef>
              <a:spcAft>
                <a:spcPts val="800"/>
              </a:spcAft>
              <a:buNone/>
            </a:pPr>
            <a:endParaRPr/>
          </a:p>
        </p:txBody>
      </p:sp>
      <p:pic>
        <p:nvPicPr>
          <p:cNvPr id="1145" name="Google Shape;1145;p70"/>
          <p:cNvPicPr preferRelativeResize="0"/>
          <p:nvPr/>
        </p:nvPicPr>
        <p:blipFill>
          <a:blip r:embed="rId3">
            <a:alphaModFix/>
          </a:blip>
          <a:stretch>
            <a:fillRect/>
          </a:stretch>
        </p:blipFill>
        <p:spPr>
          <a:xfrm>
            <a:off x="7179229" y="2867078"/>
            <a:ext cx="1742525" cy="204957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sp>
        <p:nvSpPr>
          <p:cNvPr id="1141" name="Google Shape;1141;p7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smtClean="0"/>
              <a:t>The Linux Filesystem</a:t>
            </a:r>
            <a:endParaRPr dirty="0"/>
          </a:p>
        </p:txBody>
      </p:sp>
      <p:sp>
        <p:nvSpPr>
          <p:cNvPr id="1143" name="Google Shape;1143;p7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3" name="Picture 2"/>
          <p:cNvPicPr>
            <a:picLocks noChangeAspect="1"/>
          </p:cNvPicPr>
          <p:nvPr/>
        </p:nvPicPr>
        <p:blipFill>
          <a:blip r:embed="rId3"/>
          <a:stretch>
            <a:fillRect/>
          </a:stretch>
        </p:blipFill>
        <p:spPr>
          <a:xfrm>
            <a:off x="-12301" y="909637"/>
            <a:ext cx="9156301" cy="3324225"/>
          </a:xfrm>
          <a:prstGeom prst="rect">
            <a:avLst/>
          </a:prstGeom>
        </p:spPr>
      </p:pic>
    </p:spTree>
    <p:extLst>
      <p:ext uri="{BB962C8B-B14F-4D97-AF65-F5344CB8AC3E}">
        <p14:creationId xmlns:p14="http://schemas.microsoft.com/office/powerpoint/2010/main" val="4487898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7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51" name="Google Shape;1151;p71"/>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solidFill>
                  <a:srgbClr val="F1C232"/>
                </a:solidFill>
              </a:rPr>
              <a:t>Important Directories in Linux</a:t>
            </a:r>
            <a:endParaRPr>
              <a:solidFill>
                <a:srgbClr val="F1C232"/>
              </a:solidFill>
            </a:endParaRPr>
          </a:p>
        </p:txBody>
      </p:sp>
      <p:sp>
        <p:nvSpPr>
          <p:cNvPr id="1152" name="Google Shape;1152;p71"/>
          <p:cNvSpPr txBox="1"/>
          <p:nvPr/>
        </p:nvSpPr>
        <p:spPr>
          <a:xfrm>
            <a:off x="3069175" y="740825"/>
            <a:ext cx="2370600" cy="99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latin typeface="Roboto Mono"/>
              <a:ea typeface="Roboto Mono"/>
              <a:cs typeface="Roboto Mono"/>
              <a:sym typeface="Roboto Mon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9" name="Google Shape;1049;p5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stretch>
            <a:fillRect/>
          </a:stretch>
        </p:blipFill>
        <p:spPr>
          <a:xfrm>
            <a:off x="424630" y="991828"/>
            <a:ext cx="7870708" cy="3737487"/>
          </a:xfrm>
          <a:prstGeom prst="rect">
            <a:avLst/>
          </a:prstGeom>
        </p:spPr>
      </p:pic>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332508622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7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1158" name="Google Shape;1158;p7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59" name="Google Shape;1159;p7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t>Activity: Linux Landmarks</a:t>
            </a:r>
            <a:endParaRPr/>
          </a:p>
          <a:p>
            <a:pPr marL="0" lvl="0" indent="0" algn="l" rtl="0">
              <a:spcBef>
                <a:spcPts val="0"/>
              </a:spcBef>
              <a:spcAft>
                <a:spcPts val="0"/>
              </a:spcAft>
              <a:buNone/>
            </a:pPr>
            <a:endParaRPr/>
          </a:p>
          <a:p>
            <a:pPr marL="0" lvl="0" indent="0" algn="l" rtl="0">
              <a:spcBef>
                <a:spcPts val="0"/>
              </a:spcBef>
              <a:spcAft>
                <a:spcPts val="0"/>
              </a:spcAft>
              <a:buNone/>
            </a:pPr>
            <a:r>
              <a:rPr lang="en" sz="1800">
                <a:latin typeface="Roboto Light"/>
                <a:ea typeface="Roboto Light"/>
                <a:cs typeface="Roboto Light"/>
                <a:sym typeface="Roboto Light"/>
              </a:rPr>
              <a:t>In this activity, you will use top to monitor processes, use kill to stop processes, and research signal flags used with the kill command. </a:t>
            </a: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r>
              <a:rPr lang="en"/>
              <a:t>Instructions sent via Slack.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7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65" name="Google Shape;1165;p73"/>
          <p:cNvSpPr txBox="1"/>
          <p:nvPr/>
        </p:nvSpPr>
        <p:spPr>
          <a:xfrm>
            <a:off x="2391825" y="3471325"/>
            <a:ext cx="4243800" cy="67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990000"/>
                </a:solidFill>
                <a:latin typeface="Roboto Mono"/>
                <a:ea typeface="Roboto Mono"/>
                <a:cs typeface="Roboto Mono"/>
                <a:sym typeface="Roboto Mono"/>
              </a:rPr>
              <a:t>Linux Landmarks</a:t>
            </a:r>
            <a:endParaRPr>
              <a:solidFill>
                <a:srgbClr val="990000"/>
              </a:solidFill>
              <a:latin typeface="Roboto Mono"/>
              <a:ea typeface="Roboto Mono"/>
              <a:cs typeface="Roboto Mono"/>
              <a:sym typeface="Roboto Mon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sp>
        <p:nvSpPr>
          <p:cNvPr id="1174" name="Google Shape;1174;p75"/>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Nano</a:t>
            </a:r>
            <a:endParaRPr/>
          </a:p>
        </p:txBody>
      </p:sp>
      <p:sp>
        <p:nvSpPr>
          <p:cNvPr id="1175" name="Google Shape;1175;p7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7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Nano</a:t>
            </a:r>
            <a:endParaRPr/>
          </a:p>
        </p:txBody>
      </p:sp>
      <p:sp>
        <p:nvSpPr>
          <p:cNvPr id="1181" name="Google Shape;1181;p76"/>
          <p:cNvSpPr txBox="1">
            <a:spLocks noGrp="1"/>
          </p:cNvSpPr>
          <p:nvPr>
            <p:ph type="subTitle" idx="1"/>
          </p:nvPr>
        </p:nvSpPr>
        <p:spPr>
          <a:xfrm>
            <a:off x="0" y="675975"/>
            <a:ext cx="92922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Now that we know where our directories are, we can look into how to make changes and add new files. </a:t>
            </a:r>
            <a:endParaRPr/>
          </a:p>
        </p:txBody>
      </p:sp>
      <p:sp>
        <p:nvSpPr>
          <p:cNvPr id="1182" name="Google Shape;1182;p7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83" name="Google Shape;1183;p76"/>
          <p:cNvSpPr txBox="1">
            <a:spLocks noGrp="1"/>
          </p:cNvSpPr>
          <p:nvPr>
            <p:ph type="subTitle" idx="3"/>
          </p:nvPr>
        </p:nvSpPr>
        <p:spPr>
          <a:xfrm>
            <a:off x="12225" y="1398000"/>
            <a:ext cx="9144000" cy="606900"/>
          </a:xfrm>
          <a:prstGeom prst="rect">
            <a:avLst/>
          </a:prstGeom>
        </p:spPr>
        <p:txBody>
          <a:bodyPr spcFirstLastPara="1" wrap="square" lIns="1554475" tIns="0" rIns="457200" bIns="0" anchor="ctr" anchorCtr="0">
            <a:noAutofit/>
          </a:bodyPr>
          <a:lstStyle/>
          <a:p>
            <a:pPr marL="0" lvl="0" indent="0" algn="l" rtl="0">
              <a:lnSpc>
                <a:spcPct val="100000"/>
              </a:lnSpc>
              <a:spcBef>
                <a:spcPts val="0"/>
              </a:spcBef>
              <a:spcAft>
                <a:spcPts val="0"/>
              </a:spcAft>
              <a:buNone/>
            </a:pPr>
            <a:r>
              <a:rPr lang="en" sz="1600">
                <a:solidFill>
                  <a:schemeClr val="dk1"/>
                </a:solidFill>
                <a:latin typeface="Roboto Light"/>
                <a:ea typeface="Roboto Light"/>
                <a:cs typeface="Roboto Light"/>
                <a:sym typeface="Roboto Light"/>
              </a:rPr>
              <a:t>Being able to edit files on the command line is essential for any serious Linux user.</a:t>
            </a:r>
            <a:endParaRPr sz="1600">
              <a:latin typeface="Roboto Light"/>
              <a:ea typeface="Roboto Light"/>
              <a:cs typeface="Roboto Light"/>
              <a:sym typeface="Roboto Light"/>
            </a:endParaRPr>
          </a:p>
        </p:txBody>
      </p:sp>
      <p:sp>
        <p:nvSpPr>
          <p:cNvPr id="1184" name="Google Shape;1184;p76"/>
          <p:cNvSpPr txBox="1">
            <a:spLocks noGrp="1"/>
          </p:cNvSpPr>
          <p:nvPr>
            <p:ph type="subTitle" idx="4"/>
          </p:nvPr>
        </p:nvSpPr>
        <p:spPr>
          <a:xfrm>
            <a:off x="-12225" y="22335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latin typeface="Roboto Light"/>
                <a:ea typeface="Roboto Light"/>
                <a:cs typeface="Roboto Light"/>
                <a:sym typeface="Roboto Light"/>
              </a:rPr>
              <a:t>Nano is a simple text-editor, pre-built into your Linux instance. </a:t>
            </a:r>
            <a:endParaRPr sz="1600">
              <a:latin typeface="Roboto Light"/>
              <a:ea typeface="Roboto Light"/>
              <a:cs typeface="Roboto Light"/>
              <a:sym typeface="Roboto Light"/>
            </a:endParaRPr>
          </a:p>
        </p:txBody>
      </p:sp>
      <p:sp>
        <p:nvSpPr>
          <p:cNvPr id="1185" name="Google Shape;1185;p76"/>
          <p:cNvSpPr txBox="1">
            <a:spLocks noGrp="1"/>
          </p:cNvSpPr>
          <p:nvPr>
            <p:ph type="subTitle" idx="5"/>
          </p:nvPr>
        </p:nvSpPr>
        <p:spPr>
          <a:xfrm>
            <a:off x="0" y="3076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latin typeface="Roboto Light"/>
                <a:ea typeface="Roboto Light"/>
                <a:cs typeface="Roboto Light"/>
                <a:sym typeface="Roboto Light"/>
              </a:rPr>
              <a:t>Nano is quicker than opening up other programs</a:t>
            </a:r>
            <a:endParaRPr sz="1600">
              <a:latin typeface="Roboto Light"/>
              <a:ea typeface="Roboto Light"/>
              <a:cs typeface="Roboto Light"/>
              <a:sym typeface="Roboto Light"/>
            </a:endParaRPr>
          </a:p>
        </p:txBody>
      </p:sp>
      <p:sp>
        <p:nvSpPr>
          <p:cNvPr id="1186" name="Google Shape;1186;p76"/>
          <p:cNvSpPr txBox="1">
            <a:spLocks noGrp="1"/>
          </p:cNvSpPr>
          <p:nvPr>
            <p:ph type="subTitle" idx="6"/>
          </p:nvPr>
        </p:nvSpPr>
        <p:spPr>
          <a:xfrm>
            <a:off x="-12300" y="39189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latin typeface="Roboto Light"/>
                <a:ea typeface="Roboto Light"/>
                <a:cs typeface="Roboto Light"/>
                <a:sym typeface="Roboto Light"/>
              </a:rPr>
              <a:t>Available in non-GUI environments</a:t>
            </a:r>
            <a:endParaRPr sz="1600">
              <a:latin typeface="Roboto Light"/>
              <a:ea typeface="Roboto Light"/>
              <a:cs typeface="Roboto Light"/>
              <a:sym typeface="Roboto 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90"/>
        <p:cNvGrpSpPr/>
        <p:nvPr/>
      </p:nvGrpSpPr>
      <p:grpSpPr>
        <a:xfrm>
          <a:off x="0" y="0"/>
          <a:ext cx="0" cy="0"/>
          <a:chOff x="0" y="0"/>
          <a:chExt cx="0" cy="0"/>
        </a:xfrm>
      </p:grpSpPr>
      <p:sp>
        <p:nvSpPr>
          <p:cNvPr id="1191" name="Google Shape;1191;p7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92" name="Google Shape;1192;p77"/>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solidFill>
                  <a:srgbClr val="F1C232"/>
                </a:solidFill>
              </a:rPr>
              <a:t>Nano</a:t>
            </a:r>
            <a:endParaRPr>
              <a:solidFill>
                <a:srgbClr val="F1C232"/>
              </a:solidFill>
            </a:endParaRPr>
          </a:p>
        </p:txBody>
      </p:sp>
      <p:sp>
        <p:nvSpPr>
          <p:cNvPr id="1193" name="Google Shape;1193;p77"/>
          <p:cNvSpPr txBox="1"/>
          <p:nvPr/>
        </p:nvSpPr>
        <p:spPr>
          <a:xfrm>
            <a:off x="3069175" y="740825"/>
            <a:ext cx="2370600" cy="99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latin typeface="Roboto Mono"/>
              <a:ea typeface="Roboto Mono"/>
              <a:cs typeface="Roboto Mono"/>
              <a:sym typeface="Roboto Mono"/>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78"/>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1199" name="Google Shape;1199;p7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00" name="Google Shape;1200;p78"/>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t>Activity: Nano nano</a:t>
            </a:r>
            <a:endParaRPr/>
          </a:p>
          <a:p>
            <a:pPr marL="0" lvl="0" indent="0" algn="l" rtl="0">
              <a:spcBef>
                <a:spcPts val="0"/>
              </a:spcBef>
              <a:spcAft>
                <a:spcPts val="0"/>
              </a:spcAft>
              <a:buNone/>
            </a:pPr>
            <a:endParaRPr/>
          </a:p>
          <a:p>
            <a:pPr marL="0" lvl="0" indent="0" algn="l" rtl="0">
              <a:spcBef>
                <a:spcPts val="0"/>
              </a:spcBef>
              <a:spcAft>
                <a:spcPts val="0"/>
              </a:spcAft>
              <a:buNone/>
            </a:pPr>
            <a:r>
              <a:rPr lang="en" sz="1800">
                <a:latin typeface="Roboto Light"/>
                <a:ea typeface="Roboto Light"/>
                <a:cs typeface="Roboto Light"/>
                <a:sym typeface="Roboto Light"/>
              </a:rPr>
              <a:t>In this activity, you will learn how to use Nano, a simple text editor. </a:t>
            </a: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r>
              <a:rPr lang="en"/>
              <a:t>Instructions sent via Slack.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7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06" name="Google Shape;1206;p79"/>
          <p:cNvSpPr txBox="1"/>
          <p:nvPr/>
        </p:nvSpPr>
        <p:spPr>
          <a:xfrm>
            <a:off x="2391825" y="3471325"/>
            <a:ext cx="4243800" cy="67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990000"/>
                </a:solidFill>
                <a:latin typeface="Roboto Mono"/>
                <a:ea typeface="Roboto Mono"/>
                <a:cs typeface="Roboto Mono"/>
                <a:sym typeface="Roboto Mono"/>
              </a:rPr>
              <a:t>Nano nano</a:t>
            </a:r>
            <a:endParaRPr>
              <a:solidFill>
                <a:srgbClr val="990000"/>
              </a:solidFill>
              <a:latin typeface="Roboto Mono"/>
              <a:ea typeface="Roboto Mono"/>
              <a:cs typeface="Roboto Mono"/>
              <a:sym typeface="Roboto Mono"/>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Google Shape;1211;p80"/>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Installing Packages</a:t>
            </a:r>
            <a:endParaRPr/>
          </a:p>
        </p:txBody>
      </p:sp>
      <p:sp>
        <p:nvSpPr>
          <p:cNvPr id="1212" name="Google Shape;1212;p8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Google Shape;1217;p8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Installing Packages</a:t>
            </a:r>
            <a:endParaRPr/>
          </a:p>
        </p:txBody>
      </p:sp>
      <p:sp>
        <p:nvSpPr>
          <p:cNvPr id="1218" name="Google Shape;1218;p81"/>
          <p:cNvSpPr txBox="1">
            <a:spLocks noGrp="1"/>
          </p:cNvSpPr>
          <p:nvPr>
            <p:ph type="subTitle" idx="1"/>
          </p:nvPr>
        </p:nvSpPr>
        <p:spPr>
          <a:xfrm>
            <a:off x="0" y="675975"/>
            <a:ext cx="9144000" cy="6084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Just like Windows and Apple machines, we are able to enhance our Linux experience and download additional tools and programs via </a:t>
            </a:r>
            <a:r>
              <a:rPr lang="en">
                <a:latin typeface="Roboto Medium"/>
                <a:ea typeface="Roboto Medium"/>
                <a:cs typeface="Roboto Medium"/>
                <a:sym typeface="Roboto Medium"/>
              </a:rPr>
              <a:t>packages</a:t>
            </a:r>
            <a:r>
              <a:rPr lang="en"/>
              <a:t>. </a:t>
            </a:r>
            <a:endParaRPr/>
          </a:p>
        </p:txBody>
      </p:sp>
      <p:sp>
        <p:nvSpPr>
          <p:cNvPr id="1219" name="Google Shape;1219;p8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20" name="Google Shape;1220;p81"/>
          <p:cNvSpPr txBox="1">
            <a:spLocks noGrp="1"/>
          </p:cNvSpPr>
          <p:nvPr>
            <p:ph type="body" idx="3"/>
          </p:nvPr>
        </p:nvSpPr>
        <p:spPr>
          <a:xfrm>
            <a:off x="175" y="1721500"/>
            <a:ext cx="9144000" cy="31848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800"/>
              <a:t>Installing packages is a simple process using one commands: </a:t>
            </a:r>
            <a:endParaRPr sz="1800"/>
          </a:p>
          <a:p>
            <a:pPr marL="0" lvl="0" indent="0" algn="l" rtl="0">
              <a:spcBef>
                <a:spcPts val="800"/>
              </a:spcBef>
              <a:spcAft>
                <a:spcPts val="0"/>
              </a:spcAft>
              <a:buNone/>
            </a:pPr>
            <a:endParaRPr sz="1800"/>
          </a:p>
          <a:p>
            <a:pPr marL="0" lvl="0" indent="457200" algn="l" rtl="0">
              <a:spcBef>
                <a:spcPts val="800"/>
              </a:spcBef>
              <a:spcAft>
                <a:spcPts val="0"/>
              </a:spcAft>
              <a:buNone/>
            </a:pPr>
            <a:r>
              <a:rPr lang="en" sz="1800">
                <a:latin typeface="Roboto Mono"/>
                <a:ea typeface="Roboto Mono"/>
                <a:cs typeface="Roboto Mono"/>
                <a:sym typeface="Roboto Mono"/>
              </a:rPr>
              <a:t>apt-get install &lt;package_name&gt;</a:t>
            </a:r>
            <a:endParaRPr sz="1800">
              <a:latin typeface="Roboto Mono"/>
              <a:ea typeface="Roboto Mono"/>
              <a:cs typeface="Roboto Mono"/>
              <a:sym typeface="Roboto Mono"/>
            </a:endParaRPr>
          </a:p>
          <a:p>
            <a:pPr marL="0" lvl="0" indent="0" algn="l" rtl="0">
              <a:spcBef>
                <a:spcPts val="800"/>
              </a:spcBef>
              <a:spcAft>
                <a:spcPts val="0"/>
              </a:spcAft>
              <a:buNone/>
            </a:pPr>
            <a:endParaRPr sz="1800">
              <a:latin typeface="Roboto Mono"/>
              <a:ea typeface="Roboto Mono"/>
              <a:cs typeface="Roboto Mono"/>
              <a:sym typeface="Roboto Mono"/>
            </a:endParaRPr>
          </a:p>
          <a:p>
            <a:pPr marL="0" lvl="0" indent="0" algn="l" rtl="0">
              <a:spcBef>
                <a:spcPts val="800"/>
              </a:spcBef>
              <a:spcAft>
                <a:spcPts val="800"/>
              </a:spcAft>
              <a:buNone/>
            </a:pPr>
            <a:r>
              <a:rPr lang="en" sz="1800">
                <a:latin typeface="Roboto Medium"/>
                <a:ea typeface="Roboto Medium"/>
                <a:cs typeface="Roboto Medium"/>
                <a:sym typeface="Roboto Medium"/>
              </a:rPr>
              <a:t>Personal Package Archives (PPAs)</a:t>
            </a:r>
            <a:r>
              <a:rPr lang="en" sz="1800"/>
              <a:t>are Linux repositories that it connects to find the </a:t>
            </a:r>
            <a:r>
              <a:rPr lang="en" sz="1800">
                <a:latin typeface="Roboto Mono Medium"/>
                <a:ea typeface="Roboto Mono Medium"/>
                <a:cs typeface="Roboto Mono Medium"/>
                <a:sym typeface="Roboto Mono Medium"/>
              </a:rPr>
              <a:t>&lt;package_name&gt;</a:t>
            </a:r>
            <a:r>
              <a:rPr lang="en" sz="1800">
                <a:latin typeface="Roboto Mono"/>
                <a:ea typeface="Roboto Mono"/>
                <a:cs typeface="Roboto Mono"/>
                <a:sym typeface="Roboto Mono"/>
              </a:rPr>
              <a:t>. </a:t>
            </a:r>
            <a:endParaRPr sz="1800">
              <a:latin typeface="Roboto Mono"/>
              <a:ea typeface="Roboto Mono"/>
              <a:cs typeface="Roboto Mono"/>
              <a:sym typeface="Roboto Mon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9" name="Google Shape;1049;p5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stretch>
            <a:fillRect/>
          </a:stretch>
        </p:blipFill>
        <p:spPr>
          <a:xfrm>
            <a:off x="424630" y="991828"/>
            <a:ext cx="7870708" cy="3737487"/>
          </a:xfrm>
          <a:prstGeom prst="rect">
            <a:avLst/>
          </a:prstGeom>
        </p:spPr>
      </p:pic>
      <p:sp>
        <p:nvSpPr>
          <p:cNvPr id="4" name="Title 3"/>
          <p:cNvSpPr>
            <a:spLocks noGrp="1"/>
          </p:cNvSpPr>
          <p:nvPr>
            <p:ph type="title"/>
          </p:nvPr>
        </p:nvSpPr>
        <p:spPr/>
        <p:txBody>
          <a:bodyPr/>
          <a:lstStyle/>
          <a:p>
            <a:endParaRPr lang="en-US"/>
          </a:p>
        </p:txBody>
      </p:sp>
      <p:sp>
        <p:nvSpPr>
          <p:cNvPr id="3" name="Rectangle 2"/>
          <p:cNvSpPr/>
          <p:nvPr/>
        </p:nvSpPr>
        <p:spPr>
          <a:xfrm>
            <a:off x="1632155" y="1347019"/>
            <a:ext cx="1573161" cy="2654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22466" y="1208843"/>
            <a:ext cx="721749" cy="1873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973650" y="1342103"/>
            <a:ext cx="1573161" cy="2654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495625" y="1342102"/>
            <a:ext cx="1573161" cy="2654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779639" y="1799825"/>
            <a:ext cx="1828800" cy="1678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4134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8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1226" name="Google Shape;1226;p8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27" name="Google Shape;1227;p8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t>Activity: Installing Packages</a:t>
            </a:r>
            <a:endParaRPr/>
          </a:p>
          <a:p>
            <a:pPr marL="0" lvl="0" indent="0" algn="l" rtl="0">
              <a:spcBef>
                <a:spcPts val="0"/>
              </a:spcBef>
              <a:spcAft>
                <a:spcPts val="0"/>
              </a:spcAft>
              <a:buNone/>
            </a:pPr>
            <a:endParaRPr/>
          </a:p>
          <a:p>
            <a:pPr marL="0" lvl="0" indent="0" algn="l" rtl="0">
              <a:spcBef>
                <a:spcPts val="0"/>
              </a:spcBef>
              <a:spcAft>
                <a:spcPts val="0"/>
              </a:spcAft>
              <a:buNone/>
            </a:pPr>
            <a:r>
              <a:rPr lang="en" sz="1800">
                <a:latin typeface="Roboto Light"/>
                <a:ea typeface="Roboto Light"/>
                <a:cs typeface="Roboto Light"/>
                <a:sym typeface="Roboto Light"/>
              </a:rPr>
              <a:t>In this activity, you will combine you knowledge of nano and package management to install cowsay and fortune. </a:t>
            </a: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r>
              <a:rPr lang="en"/>
              <a:t>Instructions sent via Slack.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31"/>
        <p:cNvGrpSpPr/>
        <p:nvPr/>
      </p:nvGrpSpPr>
      <p:grpSpPr>
        <a:xfrm>
          <a:off x="0" y="0"/>
          <a:ext cx="0" cy="0"/>
          <a:chOff x="0" y="0"/>
          <a:chExt cx="0" cy="0"/>
        </a:xfrm>
      </p:grpSpPr>
      <p:sp>
        <p:nvSpPr>
          <p:cNvPr id="1232" name="Google Shape;1232;p8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33" name="Google Shape;1233;p83"/>
          <p:cNvSpPr txBox="1"/>
          <p:nvPr/>
        </p:nvSpPr>
        <p:spPr>
          <a:xfrm>
            <a:off x="2391825" y="3471325"/>
            <a:ext cx="4243800" cy="67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990000"/>
                </a:solidFill>
                <a:latin typeface="Roboto Mono"/>
                <a:ea typeface="Roboto Mono"/>
                <a:cs typeface="Roboto Mono"/>
                <a:sym typeface="Roboto Mono"/>
              </a:rPr>
              <a:t>Installing Packages</a:t>
            </a:r>
            <a:endParaRPr>
              <a:solidFill>
                <a:srgbClr val="990000"/>
              </a:solidFill>
              <a:latin typeface="Roboto Mono"/>
              <a:ea typeface="Roboto Mono"/>
              <a:cs typeface="Roboto Mono"/>
              <a:sym typeface="Roboto Mono"/>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8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Today’s Objectives</a:t>
            </a:r>
            <a:endParaRPr>
              <a:solidFill>
                <a:schemeClr val="dk1"/>
              </a:solidFill>
            </a:endParaRPr>
          </a:p>
          <a:p>
            <a:pPr marL="0" lvl="0" indent="0" algn="l" rtl="0">
              <a:spcBef>
                <a:spcPts val="0"/>
              </a:spcBef>
              <a:spcAft>
                <a:spcPts val="0"/>
              </a:spcAft>
              <a:buNone/>
            </a:pPr>
            <a:endParaRPr/>
          </a:p>
        </p:txBody>
      </p:sp>
      <p:sp>
        <p:nvSpPr>
          <p:cNvPr id="1239" name="Google Shape;1239;p8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the end of class, you will be able to:</a:t>
            </a:r>
            <a:endParaRPr>
              <a:solidFill>
                <a:schemeClr val="dk1"/>
              </a:solidFill>
            </a:endParaRPr>
          </a:p>
          <a:p>
            <a:pPr marL="0" lvl="0" indent="0" algn="l" rtl="0">
              <a:spcBef>
                <a:spcPts val="0"/>
              </a:spcBef>
              <a:spcAft>
                <a:spcPts val="0"/>
              </a:spcAft>
              <a:buNone/>
            </a:pPr>
            <a:endParaRPr/>
          </a:p>
        </p:txBody>
      </p:sp>
      <p:sp>
        <p:nvSpPr>
          <p:cNvPr id="1240" name="Google Shape;1240;p8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41" name="Google Shape;1241;p84"/>
          <p:cNvSpPr txBox="1">
            <a:spLocks noGrp="1"/>
          </p:cNvSpPr>
          <p:nvPr>
            <p:ph type="body" idx="3"/>
          </p:nvPr>
        </p:nvSpPr>
        <p:spPr>
          <a:xfrm>
            <a:off x="175" y="1284250"/>
            <a:ext cx="9144000" cy="3622200"/>
          </a:xfrm>
          <a:prstGeom prst="rect">
            <a:avLst/>
          </a:prstGeom>
          <a:ln>
            <a:noFill/>
          </a:ln>
        </p:spPr>
        <p:txBody>
          <a:bodyPr spcFirstLastPara="1" wrap="square" lIns="457200" tIns="0" rIns="457200" bIns="914400" anchor="t" anchorCtr="0">
            <a:noAutofit/>
          </a:bodyPr>
          <a:lstStyle/>
          <a:p>
            <a:pPr marL="457200" lvl="0" indent="-342900" algn="l" rtl="0">
              <a:lnSpc>
                <a:spcPct val="150000"/>
              </a:lnSpc>
              <a:spcBef>
                <a:spcPts val="0"/>
              </a:spcBef>
              <a:spcAft>
                <a:spcPts val="0"/>
              </a:spcAft>
              <a:buClr>
                <a:schemeClr val="dk1"/>
              </a:buClr>
              <a:buSzPts val="1800"/>
              <a:buFont typeface="Roboto Light"/>
              <a:buChar char="☐"/>
            </a:pPr>
            <a:r>
              <a:rPr lang="en" sz="1800">
                <a:solidFill>
                  <a:schemeClr val="dk1"/>
                </a:solidFill>
                <a:latin typeface="Roboto Light"/>
                <a:ea typeface="Roboto Light"/>
                <a:cs typeface="Roboto Light"/>
                <a:sym typeface="Roboto Light"/>
              </a:rPr>
              <a:t>Name at least 3 major Linux distributions and explain their use cases. </a:t>
            </a:r>
            <a:endParaRPr sz="1800">
              <a:solidFill>
                <a:schemeClr val="dk1"/>
              </a:solidFill>
              <a:latin typeface="Roboto Light"/>
              <a:ea typeface="Roboto Light"/>
              <a:cs typeface="Roboto Light"/>
              <a:sym typeface="Roboto Light"/>
            </a:endParaRPr>
          </a:p>
          <a:p>
            <a:pPr marL="457200" lvl="0" indent="-342900" algn="l" rtl="0">
              <a:lnSpc>
                <a:spcPct val="150000"/>
              </a:lnSpc>
              <a:spcBef>
                <a:spcPts val="800"/>
              </a:spcBef>
              <a:spcAft>
                <a:spcPts val="0"/>
              </a:spcAft>
              <a:buClr>
                <a:schemeClr val="dk1"/>
              </a:buClr>
              <a:buSzPts val="1800"/>
              <a:buFont typeface="Roboto Light"/>
              <a:buChar char="☐"/>
            </a:pPr>
            <a:r>
              <a:rPr lang="en" sz="1800">
                <a:solidFill>
                  <a:schemeClr val="dk1"/>
                </a:solidFill>
                <a:latin typeface="Roboto Light"/>
                <a:ea typeface="Roboto Light"/>
                <a:cs typeface="Roboto Light"/>
                <a:sym typeface="Roboto Light"/>
              </a:rPr>
              <a:t>Create files and folders.</a:t>
            </a:r>
            <a:endParaRPr sz="1800">
              <a:solidFill>
                <a:schemeClr val="dk1"/>
              </a:solidFill>
              <a:latin typeface="Roboto Light"/>
              <a:ea typeface="Roboto Light"/>
              <a:cs typeface="Roboto Light"/>
              <a:sym typeface="Roboto Light"/>
            </a:endParaRPr>
          </a:p>
          <a:p>
            <a:pPr marL="457200" lvl="0" indent="-342900" algn="l" rtl="0">
              <a:lnSpc>
                <a:spcPct val="150000"/>
              </a:lnSpc>
              <a:spcBef>
                <a:spcPts val="800"/>
              </a:spcBef>
              <a:spcAft>
                <a:spcPts val="0"/>
              </a:spcAft>
              <a:buClr>
                <a:schemeClr val="dk1"/>
              </a:buClr>
              <a:buSzPts val="1800"/>
              <a:buFont typeface="Roboto Light"/>
              <a:buChar char="☐"/>
            </a:pPr>
            <a:r>
              <a:rPr lang="en" sz="1800">
                <a:solidFill>
                  <a:schemeClr val="dk1"/>
                </a:solidFill>
                <a:latin typeface="Roboto Light"/>
                <a:ea typeface="Roboto Light"/>
                <a:cs typeface="Roboto Light"/>
                <a:sym typeface="Roboto Light"/>
              </a:rPr>
              <a:t>Articulate the purpose of the major directories on Linux filesystems. </a:t>
            </a:r>
            <a:endParaRPr sz="1800">
              <a:solidFill>
                <a:schemeClr val="dk1"/>
              </a:solidFill>
              <a:latin typeface="Roboto Light"/>
              <a:ea typeface="Roboto Light"/>
              <a:cs typeface="Roboto Light"/>
              <a:sym typeface="Roboto Light"/>
            </a:endParaRPr>
          </a:p>
          <a:p>
            <a:pPr marL="457200" lvl="0" indent="-342900" algn="l" rtl="0">
              <a:lnSpc>
                <a:spcPct val="150000"/>
              </a:lnSpc>
              <a:spcBef>
                <a:spcPts val="800"/>
              </a:spcBef>
              <a:spcAft>
                <a:spcPts val="0"/>
              </a:spcAft>
              <a:buClr>
                <a:schemeClr val="dk1"/>
              </a:buClr>
              <a:buSzPts val="1800"/>
              <a:buFont typeface="Roboto Light"/>
              <a:buChar char="☐"/>
            </a:pPr>
            <a:r>
              <a:rPr lang="en" sz="1800">
                <a:solidFill>
                  <a:schemeClr val="dk1"/>
                </a:solidFill>
                <a:latin typeface="Roboto Light"/>
                <a:ea typeface="Roboto Light"/>
                <a:cs typeface="Roboto Light"/>
                <a:sym typeface="Roboto Light"/>
              </a:rPr>
              <a:t>Use apt to install packages. </a:t>
            </a:r>
            <a:endParaRPr sz="1800">
              <a:solidFill>
                <a:schemeClr val="dk1"/>
              </a:solidFill>
              <a:latin typeface="Roboto Light"/>
              <a:ea typeface="Roboto Light"/>
              <a:cs typeface="Roboto Light"/>
              <a:sym typeface="Roboto Light"/>
            </a:endParaRPr>
          </a:p>
          <a:p>
            <a:pPr marL="0" lvl="0" indent="0" algn="l" rtl="0">
              <a:spcBef>
                <a:spcPts val="800"/>
              </a:spcBef>
              <a:spcAft>
                <a:spcPts val="800"/>
              </a:spcAft>
              <a:buNone/>
            </a:pPr>
            <a:endParaRPr/>
          </a:p>
        </p:txBody>
      </p:sp>
      <p:sp>
        <p:nvSpPr>
          <p:cNvPr id="1242" name="Google Shape;1242;p84"/>
          <p:cNvSpPr/>
          <p:nvPr/>
        </p:nvSpPr>
        <p:spPr>
          <a:xfrm>
            <a:off x="513375" y="1326813"/>
            <a:ext cx="230700" cy="226800"/>
          </a:xfrm>
          <a:prstGeom prst="bevel">
            <a:avLst>
              <a:gd name="adj" fmla="val 12500"/>
            </a:avLst>
          </a:prstGeom>
          <a:solidFill>
            <a:srgbClr val="00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84"/>
          <p:cNvSpPr/>
          <p:nvPr/>
        </p:nvSpPr>
        <p:spPr>
          <a:xfrm>
            <a:off x="513375" y="1839638"/>
            <a:ext cx="230700" cy="226800"/>
          </a:xfrm>
          <a:prstGeom prst="bevel">
            <a:avLst>
              <a:gd name="adj" fmla="val 12500"/>
            </a:avLst>
          </a:prstGeom>
          <a:solidFill>
            <a:srgbClr val="00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84"/>
          <p:cNvSpPr/>
          <p:nvPr/>
        </p:nvSpPr>
        <p:spPr>
          <a:xfrm>
            <a:off x="513375" y="2349375"/>
            <a:ext cx="230700" cy="226800"/>
          </a:xfrm>
          <a:prstGeom prst="bevel">
            <a:avLst>
              <a:gd name="adj" fmla="val 12500"/>
            </a:avLst>
          </a:prstGeom>
          <a:solidFill>
            <a:srgbClr val="00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84"/>
          <p:cNvSpPr/>
          <p:nvPr/>
        </p:nvSpPr>
        <p:spPr>
          <a:xfrm>
            <a:off x="513375" y="2865300"/>
            <a:ext cx="230700" cy="226800"/>
          </a:xfrm>
          <a:prstGeom prst="bevel">
            <a:avLst>
              <a:gd name="adj" fmla="val 12500"/>
            </a:avLst>
          </a:prstGeom>
          <a:solidFill>
            <a:srgbClr val="00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9" name="Google Shape;1049;p5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stretch>
            <a:fillRect/>
          </a:stretch>
        </p:blipFill>
        <p:spPr>
          <a:xfrm>
            <a:off x="422787" y="1036335"/>
            <a:ext cx="7870708" cy="3737487"/>
          </a:xfrm>
          <a:prstGeom prst="rect">
            <a:avLst/>
          </a:prstGeom>
        </p:spPr>
      </p:pic>
      <p:sp>
        <p:nvSpPr>
          <p:cNvPr id="4" name="Title 3"/>
          <p:cNvSpPr>
            <a:spLocks noGrp="1"/>
          </p:cNvSpPr>
          <p:nvPr>
            <p:ph type="title"/>
          </p:nvPr>
        </p:nvSpPr>
        <p:spPr/>
        <p:txBody>
          <a:bodyPr/>
          <a:lstStyle/>
          <a:p>
            <a:endParaRPr lang="en-US"/>
          </a:p>
        </p:txBody>
      </p:sp>
      <p:sp>
        <p:nvSpPr>
          <p:cNvPr id="3" name="Rectangle 2"/>
          <p:cNvSpPr/>
          <p:nvPr/>
        </p:nvSpPr>
        <p:spPr>
          <a:xfrm>
            <a:off x="422787" y="2920181"/>
            <a:ext cx="6803923" cy="17108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55454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5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smtClean="0"/>
              <a:t>Interfaces</a:t>
            </a:r>
            <a:endParaRPr dirty="0"/>
          </a:p>
        </p:txBody>
      </p:sp>
      <p:sp>
        <p:nvSpPr>
          <p:cNvPr id="1049" name="Google Shape;1049;p5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50" name="Google Shape;1050;p56"/>
          <p:cNvSpPr txBox="1">
            <a:spLocks noGrp="1"/>
          </p:cNvSpPr>
          <p:nvPr>
            <p:ph type="body" idx="3"/>
          </p:nvPr>
        </p:nvSpPr>
        <p:spPr>
          <a:xfrm>
            <a:off x="12300" y="1073050"/>
            <a:ext cx="9144000" cy="4070400"/>
          </a:xfrm>
          <a:prstGeom prst="rect">
            <a:avLst/>
          </a:prstGeom>
        </p:spPr>
        <p:txBody>
          <a:bodyPr spcFirstLastPara="1" wrap="square" lIns="457200" tIns="0" rIns="457200" bIns="914400" anchor="t" anchorCtr="0">
            <a:noAutofit/>
          </a:bodyPr>
          <a:lstStyle/>
          <a:p>
            <a:pPr marL="0" indent="0">
              <a:lnSpc>
                <a:spcPct val="115000"/>
              </a:lnSpc>
              <a:buNone/>
            </a:pPr>
            <a:r>
              <a:rPr lang="en-US" sz="1800" dirty="0" smtClean="0">
                <a:solidFill>
                  <a:schemeClr val="dk1"/>
                </a:solidFill>
              </a:rPr>
              <a:t>A network interface is a place where a device connects to a network. </a:t>
            </a:r>
            <a:endParaRPr sz="1800" dirty="0">
              <a:solidFill>
                <a:schemeClr val="dk1"/>
              </a:solidFill>
            </a:endParaRPr>
          </a:p>
          <a:p>
            <a:pPr marL="0" lvl="0" indent="0" algn="l" rtl="0">
              <a:spcBef>
                <a:spcPts val="0"/>
              </a:spcBef>
              <a:spcAft>
                <a:spcPts val="800"/>
              </a:spcAft>
              <a:buNone/>
            </a:pPr>
            <a:endParaRPr dirty="0"/>
          </a:p>
        </p:txBody>
      </p:sp>
      <p:pic>
        <p:nvPicPr>
          <p:cNvPr id="2" name="Picture 1"/>
          <p:cNvPicPr>
            <a:picLocks noChangeAspect="1"/>
          </p:cNvPicPr>
          <p:nvPr/>
        </p:nvPicPr>
        <p:blipFill>
          <a:blip r:embed="rId3"/>
          <a:stretch>
            <a:fillRect/>
          </a:stretch>
        </p:blipFill>
        <p:spPr>
          <a:xfrm>
            <a:off x="5397274" y="2149670"/>
            <a:ext cx="3353897" cy="24616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4"/>
          <a:stretch>
            <a:fillRect/>
          </a:stretch>
        </p:blipFill>
        <p:spPr>
          <a:xfrm>
            <a:off x="511279" y="2342878"/>
            <a:ext cx="4223415" cy="20752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403715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5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smtClean="0"/>
              <a:t>Interfaces</a:t>
            </a:r>
            <a:endParaRPr dirty="0"/>
          </a:p>
        </p:txBody>
      </p:sp>
      <p:sp>
        <p:nvSpPr>
          <p:cNvPr id="1049" name="Google Shape;1049;p5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4" name="Picture 3"/>
          <p:cNvPicPr>
            <a:picLocks noChangeAspect="1"/>
          </p:cNvPicPr>
          <p:nvPr/>
        </p:nvPicPr>
        <p:blipFill>
          <a:blip r:embed="rId3"/>
          <a:stretch>
            <a:fillRect/>
          </a:stretch>
        </p:blipFill>
        <p:spPr>
          <a:xfrm>
            <a:off x="1868129" y="895092"/>
            <a:ext cx="5939298" cy="40113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 Placeholder 4"/>
          <p:cNvSpPr>
            <a:spLocks noGrp="1"/>
          </p:cNvSpPr>
          <p:nvPr>
            <p:ph type="body" idx="3"/>
          </p:nvPr>
        </p:nvSpPr>
        <p:spPr/>
        <p:txBody>
          <a:bodyPr/>
          <a:lstStyle/>
          <a:p>
            <a:endParaRPr lang="en-US" dirty="0"/>
          </a:p>
        </p:txBody>
      </p:sp>
    </p:spTree>
    <p:extLst>
      <p:ext uri="{BB962C8B-B14F-4D97-AF65-F5344CB8AC3E}">
        <p14:creationId xmlns:p14="http://schemas.microsoft.com/office/powerpoint/2010/main" val="35964937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5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smtClean="0"/>
              <a:t>A interface needs to know…</a:t>
            </a:r>
            <a:endParaRPr dirty="0"/>
          </a:p>
        </p:txBody>
      </p:sp>
      <p:sp>
        <p:nvSpPr>
          <p:cNvPr id="1049" name="Google Shape;1049;p5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50" name="Google Shape;1050;p56"/>
          <p:cNvSpPr txBox="1">
            <a:spLocks noGrp="1"/>
          </p:cNvSpPr>
          <p:nvPr>
            <p:ph type="body" idx="3"/>
          </p:nvPr>
        </p:nvSpPr>
        <p:spPr>
          <a:xfrm>
            <a:off x="12300" y="1073050"/>
            <a:ext cx="9144000" cy="4070400"/>
          </a:xfrm>
          <a:prstGeom prst="rect">
            <a:avLst/>
          </a:prstGeom>
        </p:spPr>
        <p:txBody>
          <a:bodyPr spcFirstLastPara="1" wrap="square" lIns="457200" tIns="0" rIns="457200" bIns="914400" anchor="t" anchorCtr="0">
            <a:noAutofit/>
          </a:bodyPr>
          <a:lstStyle/>
          <a:p>
            <a:pPr marL="285750" indent="-285750">
              <a:lnSpc>
                <a:spcPct val="115000"/>
              </a:lnSpc>
            </a:pPr>
            <a:r>
              <a:rPr lang="en-US" sz="1800" dirty="0" smtClean="0">
                <a:solidFill>
                  <a:schemeClr val="dk1"/>
                </a:solidFill>
              </a:rPr>
              <a:t>An IP address</a:t>
            </a:r>
            <a:endParaRPr lang="en-US" sz="1800" dirty="0" smtClean="0">
              <a:solidFill>
                <a:schemeClr val="dk1"/>
              </a:solidFill>
            </a:endParaRPr>
          </a:p>
          <a:p>
            <a:pPr marL="285750" indent="-285750">
              <a:lnSpc>
                <a:spcPct val="115000"/>
              </a:lnSpc>
            </a:pPr>
            <a:r>
              <a:rPr lang="en-US" sz="1800" dirty="0" smtClean="0">
                <a:solidFill>
                  <a:schemeClr val="dk1"/>
                </a:solidFill>
              </a:rPr>
              <a:t>A default gateway</a:t>
            </a:r>
          </a:p>
          <a:p>
            <a:pPr marL="285750" indent="-285750">
              <a:lnSpc>
                <a:spcPct val="115000"/>
              </a:lnSpc>
            </a:pPr>
            <a:r>
              <a:rPr lang="en-US" sz="1800" dirty="0" smtClean="0">
                <a:solidFill>
                  <a:schemeClr val="dk1"/>
                </a:solidFill>
              </a:rPr>
              <a:t>A subnet mask</a:t>
            </a: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lnSpc>
                <a:spcPct val="115000"/>
              </a:lnSpc>
              <a:spcBef>
                <a:spcPts val="0"/>
              </a:spcBef>
              <a:spcAft>
                <a:spcPts val="0"/>
              </a:spcAft>
              <a:buNone/>
            </a:pPr>
            <a:endParaRPr sz="1800" dirty="0">
              <a:solidFill>
                <a:schemeClr val="dk1"/>
              </a:solidFill>
            </a:endParaRPr>
          </a:p>
          <a:p>
            <a:pPr marL="0" lvl="0" indent="0" algn="l" rtl="0">
              <a:spcBef>
                <a:spcPts val="0"/>
              </a:spcBef>
              <a:spcAft>
                <a:spcPts val="800"/>
              </a:spcAft>
              <a:buNone/>
            </a:pPr>
            <a:endParaRPr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676</TotalTime>
  <Words>1548</Words>
  <Application>Microsoft Office PowerPoint</Application>
  <PresentationFormat>On-screen Show (16:9)</PresentationFormat>
  <Paragraphs>297</Paragraphs>
  <Slides>52</Slides>
  <Notes>51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Roboto Light</vt:lpstr>
      <vt:lpstr>Roboto Mono</vt:lpstr>
      <vt:lpstr>Roboto Medium</vt:lpstr>
      <vt:lpstr>Roboto Mono Medium</vt:lpstr>
      <vt:lpstr>Arial</vt:lpstr>
      <vt:lpstr>Roboto</vt:lpstr>
      <vt:lpstr>Roboto Thin</vt:lpstr>
      <vt:lpstr>Simple Light</vt:lpstr>
      <vt:lpstr>Linux 2 Day 2 </vt:lpstr>
      <vt:lpstr>Today’s Objectives </vt:lpstr>
      <vt:lpstr>ifconfig/iwconfig</vt:lpstr>
      <vt:lpstr>PowerPoint Presentation</vt:lpstr>
      <vt:lpstr>PowerPoint Presentation</vt:lpstr>
      <vt:lpstr>PowerPoint Presentation</vt:lpstr>
      <vt:lpstr>Interfaces</vt:lpstr>
      <vt:lpstr>Interfaces</vt:lpstr>
      <vt:lpstr>A interface needs to know…</vt:lpstr>
      <vt:lpstr>A interface needs to know…</vt:lpstr>
      <vt:lpstr>A interface needs to know…</vt:lpstr>
      <vt:lpstr>A interface needs to know…</vt:lpstr>
      <vt:lpstr>Let’s say you’re at home…</vt:lpstr>
      <vt:lpstr>A packet’s path </vt:lpstr>
      <vt:lpstr>A packet’s path </vt:lpstr>
      <vt:lpstr>A packet’s path </vt:lpstr>
      <vt:lpstr>A packet’s path </vt:lpstr>
      <vt:lpstr>Eventually….</vt:lpstr>
      <vt:lpstr>Eventually….</vt:lpstr>
      <vt:lpstr>Trace Route</vt:lpstr>
      <vt:lpstr>PowerPoint Presentation</vt:lpstr>
      <vt:lpstr>How the Internet Gives us Away</vt:lpstr>
      <vt:lpstr>IP addresses</vt:lpstr>
      <vt:lpstr>Changing your Network Information</vt:lpstr>
      <vt:lpstr>MAC addresses</vt:lpstr>
      <vt:lpstr>IP Addresses vs MAC Addresses</vt:lpstr>
      <vt:lpstr>15 Minutes</vt:lpstr>
      <vt:lpstr>PowerPoint Presentation</vt:lpstr>
      <vt:lpstr>Other Basic Commands </vt:lpstr>
      <vt:lpstr>Basic Commands</vt:lpstr>
      <vt:lpstr>Processes </vt:lpstr>
      <vt:lpstr>Processes and Programs</vt:lpstr>
      <vt:lpstr>Process Demonstration</vt:lpstr>
      <vt:lpstr>10 Minutes</vt:lpstr>
      <vt:lpstr>PowerPoint Presentation</vt:lpstr>
      <vt:lpstr>Important Directories in Linux</vt:lpstr>
      <vt:lpstr>Important Directories in Linux</vt:lpstr>
      <vt:lpstr>The Linux Filesystem</vt:lpstr>
      <vt:lpstr>Important Directories in Linux</vt:lpstr>
      <vt:lpstr>15 Minutes</vt:lpstr>
      <vt:lpstr>PowerPoint Presentation</vt:lpstr>
      <vt:lpstr>PowerPoint Presentation</vt:lpstr>
      <vt:lpstr>Nano</vt:lpstr>
      <vt:lpstr>Nano</vt:lpstr>
      <vt:lpstr>Nano</vt:lpstr>
      <vt:lpstr>15 Minutes</vt:lpstr>
      <vt:lpstr>PowerPoint Presentation</vt:lpstr>
      <vt:lpstr>Installing Packages</vt:lpstr>
      <vt:lpstr>Installing Packages</vt:lpstr>
      <vt:lpstr>15 Minutes</vt:lpstr>
      <vt:lpstr>PowerPoint Presentation</vt:lpstr>
      <vt:lpstr>Today’s Objectives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1 Day 1</dc:title>
  <dc:creator>Schmidt, Daniel(IT)</dc:creator>
  <cp:lastModifiedBy>Schmidt, Daniel(CID)</cp:lastModifiedBy>
  <cp:revision>19</cp:revision>
  <dcterms:modified xsi:type="dcterms:W3CDTF">2019-11-06T21:23:00Z</dcterms:modified>
</cp:coreProperties>
</file>